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theme/themeOverride13.xml" ContentType="application/vnd.openxmlformats-officedocument.themeOverride+xml"/>
  <Override PartName="/ppt/diagrams/colors16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theme/themeOverride18.xml" ContentType="application/vnd.openxmlformats-officedocument.themeOverr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theme/themeOverride9.xml" ContentType="application/vnd.openxmlformats-officedocument.themeOverride+xml"/>
  <Override PartName="/ppt/diagrams/colors15.xml" ContentType="application/vnd.openxmlformats-officedocument.drawingml.diagramColors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theme/themeOverride7.xml" ContentType="application/vnd.openxmlformats-officedocument.themeOverride+xml"/>
  <Override PartName="/ppt/diagrams/colors13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65" r:id="rId5"/>
    <p:sldId id="29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34" r:id="rId15"/>
    <p:sldId id="292" r:id="rId16"/>
    <p:sldId id="293" r:id="rId17"/>
    <p:sldId id="333" r:id="rId18"/>
    <p:sldId id="296" r:id="rId19"/>
    <p:sldId id="290" r:id="rId20"/>
    <p:sldId id="297" r:id="rId21"/>
    <p:sldId id="298" r:id="rId22"/>
    <p:sldId id="289" r:id="rId23"/>
    <p:sldId id="300" r:id="rId24"/>
    <p:sldId id="299" r:id="rId25"/>
    <p:sldId id="302" r:id="rId26"/>
    <p:sldId id="301" r:id="rId27"/>
    <p:sldId id="303" r:id="rId28"/>
    <p:sldId id="305" r:id="rId29"/>
    <p:sldId id="277" r:id="rId30"/>
    <p:sldId id="315" r:id="rId31"/>
    <p:sldId id="317" r:id="rId32"/>
    <p:sldId id="318" r:id="rId33"/>
    <p:sldId id="320" r:id="rId34"/>
    <p:sldId id="322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88D"/>
    <a:srgbClr val="954FC9"/>
    <a:srgbClr val="513FD9"/>
    <a:srgbClr val="3366FF"/>
    <a:srgbClr val="0099FF"/>
    <a:srgbClr val="17365D"/>
    <a:srgbClr val="4A78BB"/>
    <a:srgbClr val="19257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667" autoAdjust="0"/>
  </p:normalViewPr>
  <p:slideViewPr>
    <p:cSldViewPr>
      <p:cViewPr>
        <p:scale>
          <a:sx n="80" d="100"/>
          <a:sy n="80" d="100"/>
        </p:scale>
        <p:origin x="-10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1031F-4A72-4985-AC28-0085AD9D10BD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/>
      <dgm:spPr/>
      <dgm:t>
        <a:bodyPr/>
        <a:lstStyle/>
        <a:p>
          <a:endParaRPr lang="es-CL"/>
        </a:p>
      </dgm:t>
    </dgm:pt>
    <dgm:pt modelId="{63D1A5FB-87EC-4AE2-BFFA-C6FB17522507}">
      <dgm:prSet/>
      <dgm:spPr/>
      <dgm:t>
        <a:bodyPr/>
        <a:lstStyle/>
        <a:p>
          <a:pPr algn="ctr" rtl="0"/>
          <a:r>
            <a:rPr lang="x-none" b="1" smtClean="0"/>
            <a:t>La protección o el fortalecimiento del régimen democr</a:t>
          </a:r>
          <a:r>
            <a:rPr lang="es-ES" b="1" dirty="0" smtClean="0"/>
            <a:t>á</a:t>
          </a:r>
          <a:r>
            <a:rPr lang="x-none" b="1" smtClean="0"/>
            <a:t>tico</a:t>
          </a:r>
          <a:endParaRPr lang="es-CL" b="1" dirty="0"/>
        </a:p>
      </dgm:t>
    </dgm:pt>
    <dgm:pt modelId="{C354B881-5381-4A9B-BCB9-774A31E94DEC}" type="parTrans" cxnId="{CB7FCCA7-EF88-4385-9EF0-D498CA7655B9}">
      <dgm:prSet/>
      <dgm:spPr/>
      <dgm:t>
        <a:bodyPr/>
        <a:lstStyle/>
        <a:p>
          <a:endParaRPr lang="es-CL"/>
        </a:p>
      </dgm:t>
    </dgm:pt>
    <dgm:pt modelId="{644A6996-68B4-4E79-A857-0B9B241226BB}" type="sibTrans" cxnId="{CB7FCCA7-EF88-4385-9EF0-D498CA7655B9}">
      <dgm:prSet/>
      <dgm:spPr/>
      <dgm:t>
        <a:bodyPr/>
        <a:lstStyle/>
        <a:p>
          <a:endParaRPr lang="es-CL"/>
        </a:p>
      </dgm:t>
    </dgm:pt>
    <dgm:pt modelId="{14845C7E-4512-425A-A19C-AEC8B908F3DB}" type="pres">
      <dgm:prSet presAssocID="{6C81031F-4A72-4985-AC28-0085AD9D10BD}" presName="linear" presStyleCnt="0">
        <dgm:presLayoutVars>
          <dgm:animLvl val="lvl"/>
          <dgm:resizeHandles val="exact"/>
        </dgm:presLayoutVars>
      </dgm:prSet>
      <dgm:spPr/>
    </dgm:pt>
    <dgm:pt modelId="{78E4F7A6-41FE-4750-8105-B0309663F4CB}" type="pres">
      <dgm:prSet presAssocID="{63D1A5FB-87EC-4AE2-BFFA-C6FB175225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550E6B0-770D-4352-815E-29F10F30AF17}" type="presOf" srcId="{6C81031F-4A72-4985-AC28-0085AD9D10BD}" destId="{14845C7E-4512-425A-A19C-AEC8B908F3DB}" srcOrd="0" destOrd="0" presId="urn:microsoft.com/office/officeart/2005/8/layout/vList2"/>
    <dgm:cxn modelId="{833D0B4E-FB49-4ADC-A82B-1EDEC6410B02}" type="presOf" srcId="{63D1A5FB-87EC-4AE2-BFFA-C6FB17522507}" destId="{78E4F7A6-41FE-4750-8105-B0309663F4CB}" srcOrd="0" destOrd="0" presId="urn:microsoft.com/office/officeart/2005/8/layout/vList2"/>
    <dgm:cxn modelId="{CB7FCCA7-EF88-4385-9EF0-D498CA7655B9}" srcId="{6C81031F-4A72-4985-AC28-0085AD9D10BD}" destId="{63D1A5FB-87EC-4AE2-BFFA-C6FB17522507}" srcOrd="0" destOrd="0" parTransId="{C354B881-5381-4A9B-BCB9-774A31E94DEC}" sibTransId="{644A6996-68B4-4E79-A857-0B9B241226BB}"/>
    <dgm:cxn modelId="{71206B54-122D-4CF2-8A36-6C00FD1095D4}" type="presParOf" srcId="{14845C7E-4512-425A-A19C-AEC8B908F3DB}" destId="{78E4F7A6-41FE-4750-8105-B0309663F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0C17F6-F0F0-42D6-A471-220E45B5B1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8DE76CB-2359-4CDA-B819-03D3B5D9358B}">
      <dgm:prSet phldrT="[Texto]"/>
      <dgm:spPr/>
      <dgm:t>
        <a:bodyPr/>
        <a:lstStyle/>
        <a:p>
          <a:r>
            <a:rPr lang="es-CL" dirty="0" smtClean="0">
              <a:latin typeface="Tahoma" pitchFamily="34" charset="0"/>
            </a:rPr>
            <a:t>E</a:t>
          </a:r>
          <a:r>
            <a:rPr lang="x-none" smtClean="0">
              <a:latin typeface="Tahoma" pitchFamily="34" charset="0"/>
            </a:rPr>
            <a:t>l sistema norteamericano regula exhaustivamente la actividad pensando en una verdadera “industria del lobby”</a:t>
          </a:r>
          <a:r>
            <a:rPr lang="es-ES_tradnl" dirty="0" smtClean="0">
              <a:latin typeface="Tahoma" pitchFamily="34" charset="0"/>
            </a:rPr>
            <a:t>.</a:t>
          </a:r>
          <a:r>
            <a:rPr lang="x-none" smtClean="0">
              <a:latin typeface="Tahoma" pitchFamily="34" charset="0"/>
            </a:rPr>
            <a:t> </a:t>
          </a:r>
          <a:endParaRPr lang="es-CL" dirty="0"/>
        </a:p>
      </dgm:t>
    </dgm:pt>
    <dgm:pt modelId="{9B9BE4E6-92D6-4313-901E-449F530CE13C}" type="parTrans" cxnId="{119178F6-3B22-47C4-8C8A-32F53F4ADE93}">
      <dgm:prSet/>
      <dgm:spPr/>
      <dgm:t>
        <a:bodyPr/>
        <a:lstStyle/>
        <a:p>
          <a:endParaRPr lang="es-CL"/>
        </a:p>
      </dgm:t>
    </dgm:pt>
    <dgm:pt modelId="{0746CACE-3E3E-4A05-AF09-3914729D571B}" type="sibTrans" cxnId="{119178F6-3B22-47C4-8C8A-32F53F4ADE93}">
      <dgm:prSet/>
      <dgm:spPr/>
      <dgm:t>
        <a:bodyPr/>
        <a:lstStyle/>
        <a:p>
          <a:endParaRPr lang="es-CL"/>
        </a:p>
      </dgm:t>
    </dgm:pt>
    <dgm:pt modelId="{55053FA0-B93C-4F7B-9027-FB18CD0FD9DA}">
      <dgm:prSet phldrT="[Texto]"/>
      <dgm:spPr/>
      <dgm:t>
        <a:bodyPr/>
        <a:lstStyle/>
        <a:p>
          <a:r>
            <a:rPr lang="es-ES_tradnl" dirty="0" smtClean="0">
              <a:latin typeface="Tahoma" pitchFamily="34" charset="0"/>
            </a:rPr>
            <a:t>La </a:t>
          </a:r>
          <a:r>
            <a:rPr lang="x-none" smtClean="0">
              <a:latin typeface="Tahoma" pitchFamily="34" charset="0"/>
            </a:rPr>
            <a:t>obligatorieda</a:t>
          </a:r>
          <a:r>
            <a:rPr lang="es-ES_tradnl" dirty="0" smtClean="0">
              <a:latin typeface="Tahoma" pitchFamily="34" charset="0"/>
            </a:rPr>
            <a:t> </a:t>
          </a:r>
          <a:r>
            <a:rPr lang="x-none" smtClean="0">
              <a:latin typeface="Tahoma" pitchFamily="34" charset="0"/>
            </a:rPr>
            <a:t>del registro de lobbystas</a:t>
          </a:r>
          <a:endParaRPr lang="es-CL" dirty="0"/>
        </a:p>
      </dgm:t>
    </dgm:pt>
    <dgm:pt modelId="{63BCB414-F312-455D-A444-8EF1BE4E34CD}" type="parTrans" cxnId="{34DCDF67-E186-4163-A24E-3AE04ACADB42}">
      <dgm:prSet/>
      <dgm:spPr/>
      <dgm:t>
        <a:bodyPr/>
        <a:lstStyle/>
        <a:p>
          <a:endParaRPr lang="es-CL"/>
        </a:p>
      </dgm:t>
    </dgm:pt>
    <dgm:pt modelId="{CE499CCB-7597-49FA-B645-F5E114EDD9D1}" type="sibTrans" cxnId="{34DCDF67-E186-4163-A24E-3AE04ACADB42}">
      <dgm:prSet/>
      <dgm:spPr/>
      <dgm:t>
        <a:bodyPr/>
        <a:lstStyle/>
        <a:p>
          <a:endParaRPr lang="es-CL"/>
        </a:p>
      </dgm:t>
    </dgm:pt>
    <dgm:pt modelId="{93C7E17B-FE5C-4C01-8023-723EB9DFCDF2}">
      <dgm:prSet phldrT="[Texto]"/>
      <dgm:spPr/>
      <dgm:t>
        <a:bodyPr/>
        <a:lstStyle/>
        <a:p>
          <a:r>
            <a:rPr lang="es-ES_tradnl" dirty="0" smtClean="0">
              <a:latin typeface="Tahoma" pitchFamily="34" charset="0"/>
            </a:rPr>
            <a:t>La </a:t>
          </a:r>
          <a:r>
            <a:rPr lang="x-none" smtClean="0">
              <a:latin typeface="Tahoma" pitchFamily="34" charset="0"/>
            </a:rPr>
            <a:t>limitación</a:t>
          </a:r>
          <a:r>
            <a:rPr lang="es-ES_tradnl" dirty="0" smtClean="0">
              <a:latin typeface="Tahoma" pitchFamily="34" charset="0"/>
            </a:rPr>
            <a:t> y registro especial de</a:t>
          </a:r>
          <a:r>
            <a:rPr lang="x-none" smtClean="0">
              <a:latin typeface="Tahoma" pitchFamily="34" charset="0"/>
            </a:rPr>
            <a:t> lobbystas extranjeros</a:t>
          </a:r>
          <a:endParaRPr lang="es-CL" dirty="0"/>
        </a:p>
      </dgm:t>
    </dgm:pt>
    <dgm:pt modelId="{38D3C3A2-751E-439E-9F35-B3325B082270}" type="parTrans" cxnId="{AEEF11D8-CFF0-47A2-ACAE-5F4BA3B67B8F}">
      <dgm:prSet/>
      <dgm:spPr/>
      <dgm:t>
        <a:bodyPr/>
        <a:lstStyle/>
        <a:p>
          <a:endParaRPr lang="es-CL"/>
        </a:p>
      </dgm:t>
    </dgm:pt>
    <dgm:pt modelId="{598B290F-F9CD-4C81-A451-85C5A9612030}" type="sibTrans" cxnId="{AEEF11D8-CFF0-47A2-ACAE-5F4BA3B67B8F}">
      <dgm:prSet/>
      <dgm:spPr/>
      <dgm:t>
        <a:bodyPr/>
        <a:lstStyle/>
        <a:p>
          <a:endParaRPr lang="es-CL"/>
        </a:p>
      </dgm:t>
    </dgm:pt>
    <dgm:pt modelId="{299FEC26-A621-4AD1-BD5C-0C266E9E7C99}">
      <dgm:prSet phldrT="[Texto]"/>
      <dgm:spPr/>
      <dgm:t>
        <a:bodyPr/>
        <a:lstStyle/>
        <a:p>
          <a:r>
            <a:rPr lang="es-CL" dirty="0" smtClean="0">
              <a:latin typeface="Tahoma" pitchFamily="34" charset="0"/>
            </a:rPr>
            <a:t>La </a:t>
          </a:r>
          <a:r>
            <a:rPr lang="x-none" smtClean="0">
              <a:latin typeface="Tahoma" pitchFamily="34" charset="0"/>
            </a:rPr>
            <a:t>limitación de postempleo de lobbystas</a:t>
          </a:r>
          <a:endParaRPr lang="es-CL" dirty="0"/>
        </a:p>
      </dgm:t>
    </dgm:pt>
    <dgm:pt modelId="{8F3A3B1C-1F9E-46F3-A501-666C82475415}" type="parTrans" cxnId="{0FA06003-D6CC-4394-94DE-85472CCA44A4}">
      <dgm:prSet/>
      <dgm:spPr/>
      <dgm:t>
        <a:bodyPr/>
        <a:lstStyle/>
        <a:p>
          <a:endParaRPr lang="es-CL"/>
        </a:p>
      </dgm:t>
    </dgm:pt>
    <dgm:pt modelId="{819DABF8-9C56-4758-99AC-9362C248B4FF}" type="sibTrans" cxnId="{0FA06003-D6CC-4394-94DE-85472CCA44A4}">
      <dgm:prSet/>
      <dgm:spPr/>
      <dgm:t>
        <a:bodyPr/>
        <a:lstStyle/>
        <a:p>
          <a:endParaRPr lang="es-CL"/>
        </a:p>
      </dgm:t>
    </dgm:pt>
    <dgm:pt modelId="{50479384-CB0D-462A-BE72-D049FB542779}">
      <dgm:prSet/>
      <dgm:spPr/>
      <dgm:t>
        <a:bodyPr/>
        <a:lstStyle/>
        <a:p>
          <a:r>
            <a:rPr lang="es-ES_tradnl" dirty="0" smtClean="0">
              <a:latin typeface="Tahoma" pitchFamily="34" charset="0"/>
            </a:rPr>
            <a:t>La </a:t>
          </a:r>
          <a:r>
            <a:rPr lang="x-none" smtClean="0">
              <a:latin typeface="Tahoma" pitchFamily="34" charset="0"/>
            </a:rPr>
            <a:t>limitación de donaciones de parte lobbystas</a:t>
          </a:r>
          <a:endParaRPr lang="es-CL" dirty="0"/>
        </a:p>
      </dgm:t>
    </dgm:pt>
    <dgm:pt modelId="{4193CE15-B70E-49AC-BA1F-49DB4B3E938E}" type="parTrans" cxnId="{F615EABE-D09E-469F-AD3A-2AF6B82875AF}">
      <dgm:prSet/>
      <dgm:spPr/>
      <dgm:t>
        <a:bodyPr/>
        <a:lstStyle/>
        <a:p>
          <a:endParaRPr lang="es-CL"/>
        </a:p>
      </dgm:t>
    </dgm:pt>
    <dgm:pt modelId="{FF6A5D82-9B53-486E-8595-6EC236A851E9}" type="sibTrans" cxnId="{F615EABE-D09E-469F-AD3A-2AF6B82875AF}">
      <dgm:prSet/>
      <dgm:spPr/>
      <dgm:t>
        <a:bodyPr/>
        <a:lstStyle/>
        <a:p>
          <a:endParaRPr lang="es-CL"/>
        </a:p>
      </dgm:t>
    </dgm:pt>
    <dgm:pt modelId="{D527A1BC-2EEB-449B-AC2C-9A0225ADE475}">
      <dgm:prSet/>
      <dgm:spPr/>
      <dgm:t>
        <a:bodyPr/>
        <a:lstStyle/>
        <a:p>
          <a:r>
            <a:rPr lang="es-ES_tradnl" dirty="0" smtClean="0">
              <a:latin typeface="Tahoma" pitchFamily="34" charset="0"/>
            </a:rPr>
            <a:t>Existen además grandes asociaciones de </a:t>
          </a:r>
          <a:r>
            <a:rPr lang="es-ES_tradnl" dirty="0" err="1" smtClean="0">
              <a:latin typeface="Tahoma" pitchFamily="34" charset="0"/>
            </a:rPr>
            <a:t>lobbystas</a:t>
          </a:r>
          <a:r>
            <a:rPr lang="x-none" smtClean="0">
              <a:latin typeface="Tahoma" pitchFamily="34" charset="0"/>
            </a:rPr>
            <a:t>; </a:t>
          </a:r>
          <a:r>
            <a:rPr lang="es-ES_tradnl" dirty="0" smtClean="0">
              <a:latin typeface="Tahoma" pitchFamily="34" charset="0"/>
            </a:rPr>
            <a:t>códigos de conducta obligatorios para sus asociados</a:t>
          </a:r>
          <a:r>
            <a:rPr lang="x-none" smtClean="0">
              <a:latin typeface="Tahoma" pitchFamily="34" charset="0"/>
            </a:rPr>
            <a:t>, entre otros         </a:t>
          </a:r>
          <a:endParaRPr lang="es-CL" dirty="0"/>
        </a:p>
      </dgm:t>
    </dgm:pt>
    <dgm:pt modelId="{DC36E749-1C0D-44E3-B992-CC7FD483E87A}" type="parTrans" cxnId="{4A9459A8-832A-4A5D-9046-38F79D540E4A}">
      <dgm:prSet/>
      <dgm:spPr/>
      <dgm:t>
        <a:bodyPr/>
        <a:lstStyle/>
        <a:p>
          <a:endParaRPr lang="es-CL"/>
        </a:p>
      </dgm:t>
    </dgm:pt>
    <dgm:pt modelId="{9DFCCFFB-AA5F-42BD-B038-9499D1A1B67F}" type="sibTrans" cxnId="{4A9459A8-832A-4A5D-9046-38F79D540E4A}">
      <dgm:prSet/>
      <dgm:spPr/>
      <dgm:t>
        <a:bodyPr/>
        <a:lstStyle/>
        <a:p>
          <a:endParaRPr lang="es-CL"/>
        </a:p>
      </dgm:t>
    </dgm:pt>
    <dgm:pt modelId="{CB29B862-41C2-42B4-990B-192339F4A582}" type="pres">
      <dgm:prSet presAssocID="{0F0C17F6-F0F0-42D6-A471-220E45B5B12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089080-AF6F-45B1-9184-C8AE433CC2EA}" type="pres">
      <dgm:prSet presAssocID="{28DE76CB-2359-4CDA-B819-03D3B5D9358B}" presName="centerShape" presStyleLbl="node0" presStyleIdx="0" presStyleCnt="1" custScaleX="118511" custScaleY="116113"/>
      <dgm:spPr/>
      <dgm:t>
        <a:bodyPr/>
        <a:lstStyle/>
        <a:p>
          <a:endParaRPr lang="es-CL"/>
        </a:p>
      </dgm:t>
    </dgm:pt>
    <dgm:pt modelId="{A0CC1CEC-D7C7-4344-BD74-45D4C86EFCCF}" type="pres">
      <dgm:prSet presAssocID="{63BCB414-F312-455D-A444-8EF1BE4E34CD}" presName="parTrans" presStyleLbl="bgSibTrans2D1" presStyleIdx="0" presStyleCnt="5"/>
      <dgm:spPr/>
    </dgm:pt>
    <dgm:pt modelId="{CC3555E0-8C32-468E-A9CD-0140C615C39B}" type="pres">
      <dgm:prSet presAssocID="{55053FA0-B93C-4F7B-9027-FB18CD0FD9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7286D1-C395-4D97-A867-252394207091}" type="pres">
      <dgm:prSet presAssocID="{38D3C3A2-751E-439E-9F35-B3325B082270}" presName="parTrans" presStyleLbl="bgSibTrans2D1" presStyleIdx="1" presStyleCnt="5"/>
      <dgm:spPr/>
    </dgm:pt>
    <dgm:pt modelId="{96B27174-376B-4A22-AB86-0A1D68CDA692}" type="pres">
      <dgm:prSet presAssocID="{93C7E17B-FE5C-4C01-8023-723EB9DFCD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40465F-247F-4B80-B592-F8E04F978EE2}" type="pres">
      <dgm:prSet presAssocID="{8F3A3B1C-1F9E-46F3-A501-666C82475415}" presName="parTrans" presStyleLbl="bgSibTrans2D1" presStyleIdx="2" presStyleCnt="5"/>
      <dgm:spPr/>
    </dgm:pt>
    <dgm:pt modelId="{546D7EF1-72AD-4C18-95CB-66CED24148A0}" type="pres">
      <dgm:prSet presAssocID="{299FEC26-A621-4AD1-BD5C-0C266E9E7C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B79F79-ECB1-4D07-835C-A4AA1F5849BB}" type="pres">
      <dgm:prSet presAssocID="{DC36E749-1C0D-44E3-B992-CC7FD483E87A}" presName="parTrans" presStyleLbl="bgSibTrans2D1" presStyleIdx="3" presStyleCnt="5"/>
      <dgm:spPr/>
    </dgm:pt>
    <dgm:pt modelId="{6D88F584-6358-4287-8A5C-DED0E324AED8}" type="pres">
      <dgm:prSet presAssocID="{D527A1BC-2EEB-449B-AC2C-9A0225ADE4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370CBB-E20D-4F8B-ABD7-15DCDE6CDCE9}" type="pres">
      <dgm:prSet presAssocID="{4193CE15-B70E-49AC-BA1F-49DB4B3E938E}" presName="parTrans" presStyleLbl="bgSibTrans2D1" presStyleIdx="4" presStyleCnt="5"/>
      <dgm:spPr/>
    </dgm:pt>
    <dgm:pt modelId="{17540EA6-07BB-4E18-9B9E-4D5D75017BE4}" type="pres">
      <dgm:prSet presAssocID="{50479384-CB0D-462A-BE72-D049FB5427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D26C380-83A6-4596-B0BC-9347DEC7F05C}" type="presOf" srcId="{38D3C3A2-751E-439E-9F35-B3325B082270}" destId="{687286D1-C395-4D97-A867-252394207091}" srcOrd="0" destOrd="0" presId="urn:microsoft.com/office/officeart/2005/8/layout/radial4"/>
    <dgm:cxn modelId="{C5F9EDD4-C892-49FA-B446-86960526ACFF}" type="presOf" srcId="{55053FA0-B93C-4F7B-9027-FB18CD0FD9DA}" destId="{CC3555E0-8C32-468E-A9CD-0140C615C39B}" srcOrd="0" destOrd="0" presId="urn:microsoft.com/office/officeart/2005/8/layout/radial4"/>
    <dgm:cxn modelId="{3581CC80-0E58-43A1-8642-D355BD0284AB}" type="presOf" srcId="{50479384-CB0D-462A-BE72-D049FB542779}" destId="{17540EA6-07BB-4E18-9B9E-4D5D75017BE4}" srcOrd="0" destOrd="0" presId="urn:microsoft.com/office/officeart/2005/8/layout/radial4"/>
    <dgm:cxn modelId="{AEEF11D8-CFF0-47A2-ACAE-5F4BA3B67B8F}" srcId="{28DE76CB-2359-4CDA-B819-03D3B5D9358B}" destId="{93C7E17B-FE5C-4C01-8023-723EB9DFCDF2}" srcOrd="1" destOrd="0" parTransId="{38D3C3A2-751E-439E-9F35-B3325B082270}" sibTransId="{598B290F-F9CD-4C81-A451-85C5A9612030}"/>
    <dgm:cxn modelId="{AE182A1E-D4AB-4587-A0E6-7EA396852D34}" type="presOf" srcId="{DC36E749-1C0D-44E3-B992-CC7FD483E87A}" destId="{06B79F79-ECB1-4D07-835C-A4AA1F5849BB}" srcOrd="0" destOrd="0" presId="urn:microsoft.com/office/officeart/2005/8/layout/radial4"/>
    <dgm:cxn modelId="{36A1F4AD-F37E-4A61-82FA-D75505C80041}" type="presOf" srcId="{299FEC26-A621-4AD1-BD5C-0C266E9E7C99}" destId="{546D7EF1-72AD-4C18-95CB-66CED24148A0}" srcOrd="0" destOrd="0" presId="urn:microsoft.com/office/officeart/2005/8/layout/radial4"/>
    <dgm:cxn modelId="{7AC807B4-4D6E-4F5A-90C9-3AC9F7A8D5E8}" type="presOf" srcId="{28DE76CB-2359-4CDA-B819-03D3B5D9358B}" destId="{EF089080-AF6F-45B1-9184-C8AE433CC2EA}" srcOrd="0" destOrd="0" presId="urn:microsoft.com/office/officeart/2005/8/layout/radial4"/>
    <dgm:cxn modelId="{119178F6-3B22-47C4-8C8A-32F53F4ADE93}" srcId="{0F0C17F6-F0F0-42D6-A471-220E45B5B12A}" destId="{28DE76CB-2359-4CDA-B819-03D3B5D9358B}" srcOrd="0" destOrd="0" parTransId="{9B9BE4E6-92D6-4313-901E-449F530CE13C}" sibTransId="{0746CACE-3E3E-4A05-AF09-3914729D571B}"/>
    <dgm:cxn modelId="{0FA06003-D6CC-4394-94DE-85472CCA44A4}" srcId="{28DE76CB-2359-4CDA-B819-03D3B5D9358B}" destId="{299FEC26-A621-4AD1-BD5C-0C266E9E7C99}" srcOrd="2" destOrd="0" parTransId="{8F3A3B1C-1F9E-46F3-A501-666C82475415}" sibTransId="{819DABF8-9C56-4758-99AC-9362C248B4FF}"/>
    <dgm:cxn modelId="{4A9459A8-832A-4A5D-9046-38F79D540E4A}" srcId="{28DE76CB-2359-4CDA-B819-03D3B5D9358B}" destId="{D527A1BC-2EEB-449B-AC2C-9A0225ADE475}" srcOrd="3" destOrd="0" parTransId="{DC36E749-1C0D-44E3-B992-CC7FD483E87A}" sibTransId="{9DFCCFFB-AA5F-42BD-B038-9499D1A1B67F}"/>
    <dgm:cxn modelId="{F7D50A0F-BF52-4759-AD89-723A85955C26}" type="presOf" srcId="{4193CE15-B70E-49AC-BA1F-49DB4B3E938E}" destId="{EC370CBB-E20D-4F8B-ABD7-15DCDE6CDCE9}" srcOrd="0" destOrd="0" presId="urn:microsoft.com/office/officeart/2005/8/layout/radial4"/>
    <dgm:cxn modelId="{526E42DA-6FB9-4570-B166-E00922593514}" type="presOf" srcId="{D527A1BC-2EEB-449B-AC2C-9A0225ADE475}" destId="{6D88F584-6358-4287-8A5C-DED0E324AED8}" srcOrd="0" destOrd="0" presId="urn:microsoft.com/office/officeart/2005/8/layout/radial4"/>
    <dgm:cxn modelId="{5D709859-49C5-4427-A013-C00B1F15BBF8}" type="presOf" srcId="{93C7E17B-FE5C-4C01-8023-723EB9DFCDF2}" destId="{96B27174-376B-4A22-AB86-0A1D68CDA692}" srcOrd="0" destOrd="0" presId="urn:microsoft.com/office/officeart/2005/8/layout/radial4"/>
    <dgm:cxn modelId="{42CC4474-2776-4239-8460-48D7C362075A}" type="presOf" srcId="{8F3A3B1C-1F9E-46F3-A501-666C82475415}" destId="{CF40465F-247F-4B80-B592-F8E04F978EE2}" srcOrd="0" destOrd="0" presId="urn:microsoft.com/office/officeart/2005/8/layout/radial4"/>
    <dgm:cxn modelId="{9DBC6819-F738-4337-8942-1F171112B719}" type="presOf" srcId="{0F0C17F6-F0F0-42D6-A471-220E45B5B12A}" destId="{CB29B862-41C2-42B4-990B-192339F4A582}" srcOrd="0" destOrd="0" presId="urn:microsoft.com/office/officeart/2005/8/layout/radial4"/>
    <dgm:cxn modelId="{34DCDF67-E186-4163-A24E-3AE04ACADB42}" srcId="{28DE76CB-2359-4CDA-B819-03D3B5D9358B}" destId="{55053FA0-B93C-4F7B-9027-FB18CD0FD9DA}" srcOrd="0" destOrd="0" parTransId="{63BCB414-F312-455D-A444-8EF1BE4E34CD}" sibTransId="{CE499CCB-7597-49FA-B645-F5E114EDD9D1}"/>
    <dgm:cxn modelId="{DDA13768-1F5B-4ADA-8297-1A8C4BCAD276}" type="presOf" srcId="{63BCB414-F312-455D-A444-8EF1BE4E34CD}" destId="{A0CC1CEC-D7C7-4344-BD74-45D4C86EFCCF}" srcOrd="0" destOrd="0" presId="urn:microsoft.com/office/officeart/2005/8/layout/radial4"/>
    <dgm:cxn modelId="{F615EABE-D09E-469F-AD3A-2AF6B82875AF}" srcId="{28DE76CB-2359-4CDA-B819-03D3B5D9358B}" destId="{50479384-CB0D-462A-BE72-D049FB542779}" srcOrd="4" destOrd="0" parTransId="{4193CE15-B70E-49AC-BA1F-49DB4B3E938E}" sibTransId="{FF6A5D82-9B53-486E-8595-6EC236A851E9}"/>
    <dgm:cxn modelId="{A420AEB3-FFCE-4880-B73A-66399147DA7A}" type="presParOf" srcId="{CB29B862-41C2-42B4-990B-192339F4A582}" destId="{EF089080-AF6F-45B1-9184-C8AE433CC2EA}" srcOrd="0" destOrd="0" presId="urn:microsoft.com/office/officeart/2005/8/layout/radial4"/>
    <dgm:cxn modelId="{D93C97EB-FAEA-48D2-9013-A3864F58A8F8}" type="presParOf" srcId="{CB29B862-41C2-42B4-990B-192339F4A582}" destId="{A0CC1CEC-D7C7-4344-BD74-45D4C86EFCCF}" srcOrd="1" destOrd="0" presId="urn:microsoft.com/office/officeart/2005/8/layout/radial4"/>
    <dgm:cxn modelId="{18B8DCBB-7B46-4822-9AC5-98895B9B2392}" type="presParOf" srcId="{CB29B862-41C2-42B4-990B-192339F4A582}" destId="{CC3555E0-8C32-468E-A9CD-0140C615C39B}" srcOrd="2" destOrd="0" presId="urn:microsoft.com/office/officeart/2005/8/layout/radial4"/>
    <dgm:cxn modelId="{14D852AE-E5C6-4C15-B1A3-123AEEDD6574}" type="presParOf" srcId="{CB29B862-41C2-42B4-990B-192339F4A582}" destId="{687286D1-C395-4D97-A867-252394207091}" srcOrd="3" destOrd="0" presId="urn:microsoft.com/office/officeart/2005/8/layout/radial4"/>
    <dgm:cxn modelId="{4BD96DC3-6868-4715-BDB6-70034764E262}" type="presParOf" srcId="{CB29B862-41C2-42B4-990B-192339F4A582}" destId="{96B27174-376B-4A22-AB86-0A1D68CDA692}" srcOrd="4" destOrd="0" presId="urn:microsoft.com/office/officeart/2005/8/layout/radial4"/>
    <dgm:cxn modelId="{7D0A92E3-F562-4B2F-BA9C-1A9FFDDA693B}" type="presParOf" srcId="{CB29B862-41C2-42B4-990B-192339F4A582}" destId="{CF40465F-247F-4B80-B592-F8E04F978EE2}" srcOrd="5" destOrd="0" presId="urn:microsoft.com/office/officeart/2005/8/layout/radial4"/>
    <dgm:cxn modelId="{68CBADB0-90DB-4965-8583-5E06B0E23C99}" type="presParOf" srcId="{CB29B862-41C2-42B4-990B-192339F4A582}" destId="{546D7EF1-72AD-4C18-95CB-66CED24148A0}" srcOrd="6" destOrd="0" presId="urn:microsoft.com/office/officeart/2005/8/layout/radial4"/>
    <dgm:cxn modelId="{80A7266A-D6AD-4D97-98AF-517936669735}" type="presParOf" srcId="{CB29B862-41C2-42B4-990B-192339F4A582}" destId="{06B79F79-ECB1-4D07-835C-A4AA1F5849BB}" srcOrd="7" destOrd="0" presId="urn:microsoft.com/office/officeart/2005/8/layout/radial4"/>
    <dgm:cxn modelId="{B10DA329-AB40-43F6-81CF-04CF6A97CD62}" type="presParOf" srcId="{CB29B862-41C2-42B4-990B-192339F4A582}" destId="{6D88F584-6358-4287-8A5C-DED0E324AED8}" srcOrd="8" destOrd="0" presId="urn:microsoft.com/office/officeart/2005/8/layout/radial4"/>
    <dgm:cxn modelId="{2C7C14C1-B12D-4419-87FD-02E6B435E274}" type="presParOf" srcId="{CB29B862-41C2-42B4-990B-192339F4A582}" destId="{EC370CBB-E20D-4F8B-ABD7-15DCDE6CDCE9}" srcOrd="9" destOrd="0" presId="urn:microsoft.com/office/officeart/2005/8/layout/radial4"/>
    <dgm:cxn modelId="{96418074-33A8-416F-B30F-00C1FC566B2E}" type="presParOf" srcId="{CB29B862-41C2-42B4-990B-192339F4A582}" destId="{17540EA6-07BB-4E18-9B9E-4D5D75017BE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AAD714-B0E7-4D57-87C7-CBCAEE562794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DE80A1F-7537-4D4D-90D4-4F2B106DD48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50" u="sng" dirty="0" smtClean="0">
              <a:latin typeface="Tahoma" pitchFamily="34" charset="0"/>
            </a:rPr>
            <a:t>Mecanismos de autorregulación</a:t>
          </a:r>
          <a:r>
            <a:rPr lang="es-ES" sz="1050" dirty="0" smtClean="0">
              <a:latin typeface="Tahoma" pitchFamily="34" charset="0"/>
            </a:rPr>
            <a:t>, tales como </a:t>
          </a:r>
          <a:r>
            <a:rPr lang="es-ES" sz="1050" u="sng" dirty="0" smtClean="0">
              <a:latin typeface="Tahoma" pitchFamily="34" charset="0"/>
            </a:rPr>
            <a:t>Códigos de Conducta Ética</a:t>
          </a:r>
          <a:r>
            <a:rPr lang="es-ES" sz="1050" dirty="0" smtClean="0">
              <a:latin typeface="Tahoma" pitchFamily="34" charset="0"/>
            </a:rPr>
            <a:t> de carácter obligatorio para sus afiliados.</a:t>
          </a:r>
          <a:endParaRPr lang="es-ES_tradnl" sz="900" dirty="0" smtClean="0">
            <a:latin typeface="Tahoma" pitchFamily="34" charset="0"/>
          </a:endParaRPr>
        </a:p>
      </dgm:t>
    </dgm:pt>
    <dgm:pt modelId="{C6F188F0-B1C8-4B18-976A-1E6E0951BA17}" type="parTrans" cxnId="{344C5CE5-46A9-4A8F-BD9A-86FCFB742DEE}">
      <dgm:prSet/>
      <dgm:spPr/>
      <dgm:t>
        <a:bodyPr/>
        <a:lstStyle/>
        <a:p>
          <a:endParaRPr lang="es-CL" sz="900"/>
        </a:p>
      </dgm:t>
    </dgm:pt>
    <dgm:pt modelId="{4138E928-DE54-4F9E-A685-5CE8FEF80713}" type="sibTrans" cxnId="{344C5CE5-46A9-4A8F-BD9A-86FCFB742DEE}">
      <dgm:prSet/>
      <dgm:spPr/>
      <dgm:t>
        <a:bodyPr/>
        <a:lstStyle/>
        <a:p>
          <a:endParaRPr lang="es-CL" sz="900"/>
        </a:p>
      </dgm:t>
    </dgm:pt>
    <dgm:pt modelId="{709D3908-E508-4169-A8FB-1876930E6931}">
      <dgm:prSet phldrT="[Texto]" custT="1"/>
      <dgm:spPr/>
      <dgm:t>
        <a:bodyPr/>
        <a:lstStyle/>
        <a:p>
          <a:r>
            <a:rPr lang="es-ES_tradnl" sz="1000" dirty="0" smtClean="0">
              <a:latin typeface="Tahoma" pitchFamily="34" charset="0"/>
            </a:rPr>
            <a:t>Honestidad e integridad, profesionalismo, veracidad, resguardo de la confianza depositada, etc., </a:t>
          </a:r>
          <a:endParaRPr lang="es-CL" sz="1100" dirty="0"/>
        </a:p>
      </dgm:t>
    </dgm:pt>
    <dgm:pt modelId="{077DE63E-893F-4F34-BA5D-806B48819C5B}" type="parTrans" cxnId="{25CAF79C-DB42-443C-A6AF-BBF964CAEE76}">
      <dgm:prSet/>
      <dgm:spPr/>
      <dgm:t>
        <a:bodyPr/>
        <a:lstStyle/>
        <a:p>
          <a:endParaRPr lang="es-CL" sz="900"/>
        </a:p>
      </dgm:t>
    </dgm:pt>
    <dgm:pt modelId="{76C52ABF-7EED-40C9-A855-1C412009A747}" type="sibTrans" cxnId="{25CAF79C-DB42-443C-A6AF-BBF964CAEE76}">
      <dgm:prSet/>
      <dgm:spPr/>
      <dgm:t>
        <a:bodyPr/>
        <a:lstStyle/>
        <a:p>
          <a:endParaRPr lang="es-CL" sz="900"/>
        </a:p>
      </dgm:t>
    </dgm:pt>
    <dgm:pt modelId="{B55BE186-9213-446B-9C82-DF92AAA94C52}">
      <dgm:prSet phldrT="[Texto]" custT="1"/>
      <dgm:spPr/>
      <dgm:t>
        <a:bodyPr/>
        <a:lstStyle/>
        <a:p>
          <a:r>
            <a:rPr lang="es-ES_tradnl" sz="1400" smtClean="0">
              <a:latin typeface="Tahoma" pitchFamily="34" charset="0"/>
            </a:rPr>
            <a:t>No contravenir el interés público;</a:t>
          </a:r>
          <a:endParaRPr lang="es-CL" sz="1400" dirty="0"/>
        </a:p>
      </dgm:t>
    </dgm:pt>
    <dgm:pt modelId="{8855AC08-5B7F-4A73-96CC-0398B37AAB15}" type="parTrans" cxnId="{1B09E5F0-CE8D-468B-8DB6-60100A7813E1}">
      <dgm:prSet/>
      <dgm:spPr/>
      <dgm:t>
        <a:bodyPr/>
        <a:lstStyle/>
        <a:p>
          <a:endParaRPr lang="es-CL" sz="900"/>
        </a:p>
      </dgm:t>
    </dgm:pt>
    <dgm:pt modelId="{0AA13507-F45D-4386-B7EA-1AA8868BFDA7}" type="sibTrans" cxnId="{1B09E5F0-CE8D-468B-8DB6-60100A7813E1}">
      <dgm:prSet/>
      <dgm:spPr/>
      <dgm:t>
        <a:bodyPr/>
        <a:lstStyle/>
        <a:p>
          <a:endParaRPr lang="es-CL" sz="900"/>
        </a:p>
      </dgm:t>
    </dgm:pt>
    <dgm:pt modelId="{D1B8AFAB-FB44-45A3-97F7-A5280B5A2D85}">
      <dgm:prSet phldrT="[Texto]" custT="1"/>
      <dgm:spPr/>
      <dgm:t>
        <a:bodyPr/>
        <a:lstStyle/>
        <a:p>
          <a:r>
            <a:rPr lang="es-ES_tradnl" sz="1000" dirty="0" smtClean="0">
              <a:latin typeface="Tahoma" pitchFamily="34" charset="0"/>
            </a:rPr>
            <a:t>Informar el nombre de su cliente, mandante o representado, el motivo del contacto, y el nombre de su empresa</a:t>
          </a:r>
          <a:endParaRPr lang="es-CL" sz="1000" dirty="0"/>
        </a:p>
      </dgm:t>
    </dgm:pt>
    <dgm:pt modelId="{1C415F61-1302-491B-9C9F-3DCC9AEE7887}" type="parTrans" cxnId="{157244B5-F11E-4256-817F-6A2179D666D4}">
      <dgm:prSet/>
      <dgm:spPr/>
      <dgm:t>
        <a:bodyPr/>
        <a:lstStyle/>
        <a:p>
          <a:endParaRPr lang="es-CL" sz="900"/>
        </a:p>
      </dgm:t>
    </dgm:pt>
    <dgm:pt modelId="{42BCA166-EC77-41F2-B78D-21E5F7773CCE}" type="sibTrans" cxnId="{157244B5-F11E-4256-817F-6A2179D666D4}">
      <dgm:prSet/>
      <dgm:spPr/>
      <dgm:t>
        <a:bodyPr/>
        <a:lstStyle/>
        <a:p>
          <a:endParaRPr lang="es-CL" sz="900"/>
        </a:p>
      </dgm:t>
    </dgm:pt>
    <dgm:pt modelId="{79A4C16F-C7E4-4C6C-9E05-A09912627582}">
      <dgm:prSet phldrT="[Texto]" custT="1"/>
      <dgm:spPr/>
      <dgm:t>
        <a:bodyPr/>
        <a:lstStyle/>
        <a:p>
          <a:r>
            <a:rPr lang="es-ES_tradnl" sz="900" dirty="0" smtClean="0">
              <a:latin typeface="Tahoma" pitchFamily="34" charset="0"/>
            </a:rPr>
            <a:t>Prohibición de ofrecer, insinuar u otorgar cualquier tipo de beneficio para los funcionarios públicos;</a:t>
          </a:r>
        </a:p>
        <a:p>
          <a:r>
            <a:rPr lang="es-ES_tradnl" sz="900" dirty="0" smtClean="0">
              <a:latin typeface="Tahoma" pitchFamily="34" charset="0"/>
            </a:rPr>
            <a:t>Jamás representar intereses en conflicto; etc.</a:t>
          </a:r>
          <a:endParaRPr lang="es-CL" sz="900" dirty="0"/>
        </a:p>
      </dgm:t>
    </dgm:pt>
    <dgm:pt modelId="{7A55608F-48E1-442B-9EFD-4DC0A2225B66}" type="parTrans" cxnId="{92123001-A9FB-414F-92ED-935AF90CB894}">
      <dgm:prSet/>
      <dgm:spPr/>
      <dgm:t>
        <a:bodyPr/>
        <a:lstStyle/>
        <a:p>
          <a:endParaRPr lang="es-CL" sz="900"/>
        </a:p>
      </dgm:t>
    </dgm:pt>
    <dgm:pt modelId="{03C49468-426D-494B-B222-18AE2E5F994E}" type="sibTrans" cxnId="{92123001-A9FB-414F-92ED-935AF90CB894}">
      <dgm:prSet/>
      <dgm:spPr/>
      <dgm:t>
        <a:bodyPr/>
        <a:lstStyle/>
        <a:p>
          <a:endParaRPr lang="es-CL" sz="900"/>
        </a:p>
      </dgm:t>
    </dgm:pt>
    <dgm:pt modelId="{96352ACC-7618-409D-A78A-E862980785D6}" type="pres">
      <dgm:prSet presAssocID="{CDAAD714-B0E7-4D57-87C7-CBCAEE5627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605D21-0FF4-4EA7-8648-38AA7B468A53}" type="pres">
      <dgm:prSet presAssocID="{8DE80A1F-7537-4D4D-90D4-4F2B106DD484}" presName="centerShape" presStyleLbl="node0" presStyleIdx="0" presStyleCnt="1"/>
      <dgm:spPr/>
      <dgm:t>
        <a:bodyPr/>
        <a:lstStyle/>
        <a:p>
          <a:endParaRPr lang="es-CL"/>
        </a:p>
      </dgm:t>
    </dgm:pt>
    <dgm:pt modelId="{87DA3503-379B-43B3-B011-13B06CF9052E}" type="pres">
      <dgm:prSet presAssocID="{709D3908-E508-4169-A8FB-1876930E6931}" presName="node" presStyleLbl="node1" presStyleIdx="0" presStyleCnt="4" custScaleX="129769" custScaleY="1174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B84BB7-7272-4067-9E30-1A16204E281E}" type="pres">
      <dgm:prSet presAssocID="{709D3908-E508-4169-A8FB-1876930E6931}" presName="dummy" presStyleCnt="0"/>
      <dgm:spPr/>
    </dgm:pt>
    <dgm:pt modelId="{DDEC16A1-70CA-46D6-8735-9A73D235C4AB}" type="pres">
      <dgm:prSet presAssocID="{76C52ABF-7EED-40C9-A855-1C412009A747}" presName="sibTrans" presStyleLbl="sibTrans2D1" presStyleIdx="0" presStyleCnt="4"/>
      <dgm:spPr/>
    </dgm:pt>
    <dgm:pt modelId="{8528A5AD-662E-4735-AA24-9C96B0D2FE7B}" type="pres">
      <dgm:prSet presAssocID="{B55BE186-9213-446B-9C82-DF92AAA94C52}" presName="node" presStyleLbl="node1" presStyleIdx="1" presStyleCnt="4" custScaleX="122104" custScaleY="1150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7070DD-A6FE-40BC-BE29-F992C2903E03}" type="pres">
      <dgm:prSet presAssocID="{B55BE186-9213-446B-9C82-DF92AAA94C52}" presName="dummy" presStyleCnt="0"/>
      <dgm:spPr/>
    </dgm:pt>
    <dgm:pt modelId="{ECFD26DB-B543-403D-90A0-D8907DD021D9}" type="pres">
      <dgm:prSet presAssocID="{0AA13507-F45D-4386-B7EA-1AA8868BFDA7}" presName="sibTrans" presStyleLbl="sibTrans2D1" presStyleIdx="1" presStyleCnt="4"/>
      <dgm:spPr/>
    </dgm:pt>
    <dgm:pt modelId="{314C59F7-6C2B-49AF-8DE3-C273C18C28DB}" type="pres">
      <dgm:prSet presAssocID="{D1B8AFAB-FB44-45A3-97F7-A5280B5A2D85}" presName="node" presStyleLbl="node1" presStyleIdx="2" presStyleCnt="4" custScaleX="119104" custScaleY="1123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945974-342B-41B1-8D0A-2F273195EE1D}" type="pres">
      <dgm:prSet presAssocID="{D1B8AFAB-FB44-45A3-97F7-A5280B5A2D85}" presName="dummy" presStyleCnt="0"/>
      <dgm:spPr/>
    </dgm:pt>
    <dgm:pt modelId="{52D457AC-FF1B-43AA-9560-CE9EEF895DD0}" type="pres">
      <dgm:prSet presAssocID="{42BCA166-EC77-41F2-B78D-21E5F7773CCE}" presName="sibTrans" presStyleLbl="sibTrans2D1" presStyleIdx="2" presStyleCnt="4"/>
      <dgm:spPr/>
    </dgm:pt>
    <dgm:pt modelId="{38E01D42-BC1B-48E0-83F9-2562EAC4DCD6}" type="pres">
      <dgm:prSet presAssocID="{79A4C16F-C7E4-4C6C-9E05-A09912627582}" presName="node" presStyleLbl="node1" presStyleIdx="3" presStyleCnt="4" custScaleX="136764" custScaleY="1289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FE292B-BB8F-41E8-82F6-82A59F1E4FB6}" type="pres">
      <dgm:prSet presAssocID="{79A4C16F-C7E4-4C6C-9E05-A09912627582}" presName="dummy" presStyleCnt="0"/>
      <dgm:spPr/>
    </dgm:pt>
    <dgm:pt modelId="{220F24FC-964B-4854-81E8-608D25BD0671}" type="pres">
      <dgm:prSet presAssocID="{03C49468-426D-494B-B222-18AE2E5F994E}" presName="sibTrans" presStyleLbl="sibTrans2D1" presStyleIdx="3" presStyleCnt="4"/>
      <dgm:spPr/>
    </dgm:pt>
  </dgm:ptLst>
  <dgm:cxnLst>
    <dgm:cxn modelId="{DCC7421C-BF38-422D-B722-34ED02F0C955}" type="presOf" srcId="{D1B8AFAB-FB44-45A3-97F7-A5280B5A2D85}" destId="{314C59F7-6C2B-49AF-8DE3-C273C18C28DB}" srcOrd="0" destOrd="0" presId="urn:microsoft.com/office/officeart/2005/8/layout/radial6"/>
    <dgm:cxn modelId="{B4809ED0-CB7F-48AB-9736-85C5B6E78845}" type="presOf" srcId="{709D3908-E508-4169-A8FB-1876930E6931}" destId="{87DA3503-379B-43B3-B011-13B06CF9052E}" srcOrd="0" destOrd="0" presId="urn:microsoft.com/office/officeart/2005/8/layout/radial6"/>
    <dgm:cxn modelId="{7550B2F5-F834-440B-93B0-C833BA924F26}" type="presOf" srcId="{CDAAD714-B0E7-4D57-87C7-CBCAEE562794}" destId="{96352ACC-7618-409D-A78A-E862980785D6}" srcOrd="0" destOrd="0" presId="urn:microsoft.com/office/officeart/2005/8/layout/radial6"/>
    <dgm:cxn modelId="{25CAF79C-DB42-443C-A6AF-BBF964CAEE76}" srcId="{8DE80A1F-7537-4D4D-90D4-4F2B106DD484}" destId="{709D3908-E508-4169-A8FB-1876930E6931}" srcOrd="0" destOrd="0" parTransId="{077DE63E-893F-4F34-BA5D-806B48819C5B}" sibTransId="{76C52ABF-7EED-40C9-A855-1C412009A747}"/>
    <dgm:cxn modelId="{A3426E9B-F2AD-4AD2-9132-C73DF906C616}" type="presOf" srcId="{79A4C16F-C7E4-4C6C-9E05-A09912627582}" destId="{38E01D42-BC1B-48E0-83F9-2562EAC4DCD6}" srcOrd="0" destOrd="0" presId="urn:microsoft.com/office/officeart/2005/8/layout/radial6"/>
    <dgm:cxn modelId="{1B09E5F0-CE8D-468B-8DB6-60100A7813E1}" srcId="{8DE80A1F-7537-4D4D-90D4-4F2B106DD484}" destId="{B55BE186-9213-446B-9C82-DF92AAA94C52}" srcOrd="1" destOrd="0" parTransId="{8855AC08-5B7F-4A73-96CC-0398B37AAB15}" sibTransId="{0AA13507-F45D-4386-B7EA-1AA8868BFDA7}"/>
    <dgm:cxn modelId="{157244B5-F11E-4256-817F-6A2179D666D4}" srcId="{8DE80A1F-7537-4D4D-90D4-4F2B106DD484}" destId="{D1B8AFAB-FB44-45A3-97F7-A5280B5A2D85}" srcOrd="2" destOrd="0" parTransId="{1C415F61-1302-491B-9C9F-3DCC9AEE7887}" sibTransId="{42BCA166-EC77-41F2-B78D-21E5F7773CCE}"/>
    <dgm:cxn modelId="{40F54710-9723-45F8-A833-76D42EBEF2E3}" type="presOf" srcId="{B55BE186-9213-446B-9C82-DF92AAA94C52}" destId="{8528A5AD-662E-4735-AA24-9C96B0D2FE7B}" srcOrd="0" destOrd="0" presId="urn:microsoft.com/office/officeart/2005/8/layout/radial6"/>
    <dgm:cxn modelId="{FD9AE64D-D57A-40F4-BDAB-1F725862E64D}" type="presOf" srcId="{0AA13507-F45D-4386-B7EA-1AA8868BFDA7}" destId="{ECFD26DB-B543-403D-90A0-D8907DD021D9}" srcOrd="0" destOrd="0" presId="urn:microsoft.com/office/officeart/2005/8/layout/radial6"/>
    <dgm:cxn modelId="{E864E315-C0C4-4652-89F6-F012251A9571}" type="presOf" srcId="{03C49468-426D-494B-B222-18AE2E5F994E}" destId="{220F24FC-964B-4854-81E8-608D25BD0671}" srcOrd="0" destOrd="0" presId="urn:microsoft.com/office/officeart/2005/8/layout/radial6"/>
    <dgm:cxn modelId="{33BFFDFA-ABC7-427B-AFD6-85D42CAAD4D3}" type="presOf" srcId="{8DE80A1F-7537-4D4D-90D4-4F2B106DD484}" destId="{FC605D21-0FF4-4EA7-8648-38AA7B468A53}" srcOrd="0" destOrd="0" presId="urn:microsoft.com/office/officeart/2005/8/layout/radial6"/>
    <dgm:cxn modelId="{B2B816CB-C871-4000-B108-E069F940201A}" type="presOf" srcId="{76C52ABF-7EED-40C9-A855-1C412009A747}" destId="{DDEC16A1-70CA-46D6-8735-9A73D235C4AB}" srcOrd="0" destOrd="0" presId="urn:microsoft.com/office/officeart/2005/8/layout/radial6"/>
    <dgm:cxn modelId="{92123001-A9FB-414F-92ED-935AF90CB894}" srcId="{8DE80A1F-7537-4D4D-90D4-4F2B106DD484}" destId="{79A4C16F-C7E4-4C6C-9E05-A09912627582}" srcOrd="3" destOrd="0" parTransId="{7A55608F-48E1-442B-9EFD-4DC0A2225B66}" sibTransId="{03C49468-426D-494B-B222-18AE2E5F994E}"/>
    <dgm:cxn modelId="{344C5CE5-46A9-4A8F-BD9A-86FCFB742DEE}" srcId="{CDAAD714-B0E7-4D57-87C7-CBCAEE562794}" destId="{8DE80A1F-7537-4D4D-90D4-4F2B106DD484}" srcOrd="0" destOrd="0" parTransId="{C6F188F0-B1C8-4B18-976A-1E6E0951BA17}" sibTransId="{4138E928-DE54-4F9E-A685-5CE8FEF80713}"/>
    <dgm:cxn modelId="{FF14A8B9-D581-4FC4-8670-D47067CF06AB}" type="presOf" srcId="{42BCA166-EC77-41F2-B78D-21E5F7773CCE}" destId="{52D457AC-FF1B-43AA-9560-CE9EEF895DD0}" srcOrd="0" destOrd="0" presId="urn:microsoft.com/office/officeart/2005/8/layout/radial6"/>
    <dgm:cxn modelId="{93DDAE6D-2A2A-43B1-8972-9053B2F0560E}" type="presParOf" srcId="{96352ACC-7618-409D-A78A-E862980785D6}" destId="{FC605D21-0FF4-4EA7-8648-38AA7B468A53}" srcOrd="0" destOrd="0" presId="urn:microsoft.com/office/officeart/2005/8/layout/radial6"/>
    <dgm:cxn modelId="{59D7E9CE-27D7-4E6B-8E4F-6A4F42D4B075}" type="presParOf" srcId="{96352ACC-7618-409D-A78A-E862980785D6}" destId="{87DA3503-379B-43B3-B011-13B06CF9052E}" srcOrd="1" destOrd="0" presId="urn:microsoft.com/office/officeart/2005/8/layout/radial6"/>
    <dgm:cxn modelId="{58BB473A-D5C4-46F9-8706-D48C2F03584B}" type="presParOf" srcId="{96352ACC-7618-409D-A78A-E862980785D6}" destId="{C7B84BB7-7272-4067-9E30-1A16204E281E}" srcOrd="2" destOrd="0" presId="urn:microsoft.com/office/officeart/2005/8/layout/radial6"/>
    <dgm:cxn modelId="{8C1533EA-2C73-482E-9EF8-413251BF4C54}" type="presParOf" srcId="{96352ACC-7618-409D-A78A-E862980785D6}" destId="{DDEC16A1-70CA-46D6-8735-9A73D235C4AB}" srcOrd="3" destOrd="0" presId="urn:microsoft.com/office/officeart/2005/8/layout/radial6"/>
    <dgm:cxn modelId="{81E3B0B9-F844-41CD-A094-9D1F07E0329B}" type="presParOf" srcId="{96352ACC-7618-409D-A78A-E862980785D6}" destId="{8528A5AD-662E-4735-AA24-9C96B0D2FE7B}" srcOrd="4" destOrd="0" presId="urn:microsoft.com/office/officeart/2005/8/layout/radial6"/>
    <dgm:cxn modelId="{944C34C4-D872-4FBE-B6FB-9F006F6B6679}" type="presParOf" srcId="{96352ACC-7618-409D-A78A-E862980785D6}" destId="{F87070DD-A6FE-40BC-BE29-F992C2903E03}" srcOrd="5" destOrd="0" presId="urn:microsoft.com/office/officeart/2005/8/layout/radial6"/>
    <dgm:cxn modelId="{C2E6342C-A07E-410B-B681-E4F80ADB8145}" type="presParOf" srcId="{96352ACC-7618-409D-A78A-E862980785D6}" destId="{ECFD26DB-B543-403D-90A0-D8907DD021D9}" srcOrd="6" destOrd="0" presId="urn:microsoft.com/office/officeart/2005/8/layout/radial6"/>
    <dgm:cxn modelId="{73916783-7A28-4F98-B71B-448CF97DF158}" type="presParOf" srcId="{96352ACC-7618-409D-A78A-E862980785D6}" destId="{314C59F7-6C2B-49AF-8DE3-C273C18C28DB}" srcOrd="7" destOrd="0" presId="urn:microsoft.com/office/officeart/2005/8/layout/radial6"/>
    <dgm:cxn modelId="{95306B67-8691-45EB-B1F3-76C2EBBE1160}" type="presParOf" srcId="{96352ACC-7618-409D-A78A-E862980785D6}" destId="{B5945974-342B-41B1-8D0A-2F273195EE1D}" srcOrd="8" destOrd="0" presId="urn:microsoft.com/office/officeart/2005/8/layout/radial6"/>
    <dgm:cxn modelId="{D2FDC623-6FD6-4BF7-AAF5-760583462E96}" type="presParOf" srcId="{96352ACC-7618-409D-A78A-E862980785D6}" destId="{52D457AC-FF1B-43AA-9560-CE9EEF895DD0}" srcOrd="9" destOrd="0" presId="urn:microsoft.com/office/officeart/2005/8/layout/radial6"/>
    <dgm:cxn modelId="{245E4C82-D933-4D57-9EAC-453CA00FD08D}" type="presParOf" srcId="{96352ACC-7618-409D-A78A-E862980785D6}" destId="{38E01D42-BC1B-48E0-83F9-2562EAC4DCD6}" srcOrd="10" destOrd="0" presId="urn:microsoft.com/office/officeart/2005/8/layout/radial6"/>
    <dgm:cxn modelId="{ED88149B-37BD-49A6-B80D-232FA6C8235C}" type="presParOf" srcId="{96352ACC-7618-409D-A78A-E862980785D6}" destId="{EAFE292B-BB8F-41E8-82F6-82A59F1E4FB6}" srcOrd="11" destOrd="0" presId="urn:microsoft.com/office/officeart/2005/8/layout/radial6"/>
    <dgm:cxn modelId="{EEFA64A2-A967-4085-9698-F72F2EC216C9}" type="presParOf" srcId="{96352ACC-7618-409D-A78A-E862980785D6}" destId="{220F24FC-964B-4854-81E8-608D25BD067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72FEF8-3DD7-496F-8504-0EEBD1E893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4ED1B89-E7C0-487B-955F-54349E264811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CL" sz="2000" b="1" dirty="0" smtClean="0">
              <a:latin typeface="+mn-lt"/>
            </a:rPr>
            <a:t>E</a:t>
          </a:r>
          <a:r>
            <a:rPr lang="x-none" sz="2000" b="1" dirty="0" smtClean="0">
              <a:latin typeface="+mn-lt"/>
            </a:rPr>
            <a:t>l factor clave y a lo que debiera tender una regulación del lobby es la TRANSPARENCIA</a:t>
          </a:r>
          <a:r>
            <a:rPr lang="es-ES_tradnl" sz="2000" b="1" dirty="0" smtClean="0">
              <a:latin typeface="+mn-lt"/>
            </a:rPr>
            <a:t> de la actividad de lobby</a:t>
          </a:r>
          <a:endParaRPr lang="x-none" sz="2000" b="1" dirty="0" smtClean="0">
            <a:latin typeface="+mn-lt"/>
          </a:endParaRPr>
        </a:p>
      </dgm:t>
    </dgm:pt>
    <dgm:pt modelId="{20374230-899A-4B4B-BBED-0350116C2914}" type="parTrans" cxnId="{8ECD4880-C597-4A35-BBD3-23483145AA04}">
      <dgm:prSet/>
      <dgm:spPr/>
      <dgm:t>
        <a:bodyPr/>
        <a:lstStyle/>
        <a:p>
          <a:endParaRPr lang="es-CL"/>
        </a:p>
      </dgm:t>
    </dgm:pt>
    <dgm:pt modelId="{0A33BDB6-914F-4934-A155-0AA5B0F372CC}" type="sibTrans" cxnId="{8ECD4880-C597-4A35-BBD3-23483145AA04}">
      <dgm:prSet/>
      <dgm:spPr/>
      <dgm:t>
        <a:bodyPr/>
        <a:lstStyle/>
        <a:p>
          <a:endParaRPr lang="es-CL"/>
        </a:p>
      </dgm:t>
    </dgm:pt>
    <dgm:pt modelId="{B50F1A7E-7EA1-40B8-8303-895918414CE9}" type="pres">
      <dgm:prSet presAssocID="{3B72FEF8-3DD7-496F-8504-0EEBD1E893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8337B8-1D00-46A4-9DA7-8AA607F2A2D0}" type="pres">
      <dgm:prSet presAssocID="{04ED1B89-E7C0-487B-955F-54349E264811}" presName="parentLin" presStyleCnt="0"/>
      <dgm:spPr/>
    </dgm:pt>
    <dgm:pt modelId="{40E9846A-F9B2-475A-AA62-98406BAB2E24}" type="pres">
      <dgm:prSet presAssocID="{04ED1B89-E7C0-487B-955F-54349E26481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C2B9A7BE-70C4-45F7-9237-F2D31E68F09E}" type="pres">
      <dgm:prSet presAssocID="{04ED1B89-E7C0-487B-955F-54349E264811}" presName="parentText" presStyleLbl="node1" presStyleIdx="0" presStyleCnt="1" custAng="0" custScaleX="714460" custScaleY="71965" custLinFactNeighborX="-34538" custLinFactNeighborY="-1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5B8015-BBDC-45D6-8C5A-1CFD34952728}" type="pres">
      <dgm:prSet presAssocID="{04ED1B89-E7C0-487B-955F-54349E264811}" presName="negativeSpace" presStyleCnt="0"/>
      <dgm:spPr/>
    </dgm:pt>
    <dgm:pt modelId="{F37681A7-6BBE-4354-8E34-635A89477138}" type="pres">
      <dgm:prSet presAssocID="{04ED1B89-E7C0-487B-955F-54349E264811}" presName="childText" presStyleLbl="conFgAcc1" presStyleIdx="0" presStyleCnt="1" custScaleY="38769" custLinFactNeighborX="5931" custLinFactNeighborY="2651">
        <dgm:presLayoutVars>
          <dgm:bulletEnabled val="1"/>
        </dgm:presLayoutVars>
      </dgm:prSet>
      <dgm:spPr/>
    </dgm:pt>
  </dgm:ptLst>
  <dgm:cxnLst>
    <dgm:cxn modelId="{FF1AA545-B3B3-42D3-9F89-8B375DD26F5F}" type="presOf" srcId="{3B72FEF8-3DD7-496F-8504-0EEBD1E8939F}" destId="{B50F1A7E-7EA1-40B8-8303-895918414CE9}" srcOrd="0" destOrd="0" presId="urn:microsoft.com/office/officeart/2005/8/layout/list1"/>
    <dgm:cxn modelId="{EDD7EEFD-719B-41E3-858A-B527BDD5B833}" type="presOf" srcId="{04ED1B89-E7C0-487B-955F-54349E264811}" destId="{C2B9A7BE-70C4-45F7-9237-F2D31E68F09E}" srcOrd="1" destOrd="0" presId="urn:microsoft.com/office/officeart/2005/8/layout/list1"/>
    <dgm:cxn modelId="{DE28A06D-CA70-4957-B2F9-799D8393CF9C}" type="presOf" srcId="{04ED1B89-E7C0-487B-955F-54349E264811}" destId="{40E9846A-F9B2-475A-AA62-98406BAB2E24}" srcOrd="0" destOrd="0" presId="urn:microsoft.com/office/officeart/2005/8/layout/list1"/>
    <dgm:cxn modelId="{8ECD4880-C597-4A35-BBD3-23483145AA04}" srcId="{3B72FEF8-3DD7-496F-8504-0EEBD1E8939F}" destId="{04ED1B89-E7C0-487B-955F-54349E264811}" srcOrd="0" destOrd="0" parTransId="{20374230-899A-4B4B-BBED-0350116C2914}" sibTransId="{0A33BDB6-914F-4934-A155-0AA5B0F372CC}"/>
    <dgm:cxn modelId="{CE5FF6E5-B5C2-4BC8-89A5-71BDA1A2DEAE}" type="presParOf" srcId="{B50F1A7E-7EA1-40B8-8303-895918414CE9}" destId="{F28337B8-1D00-46A4-9DA7-8AA607F2A2D0}" srcOrd="0" destOrd="0" presId="urn:microsoft.com/office/officeart/2005/8/layout/list1"/>
    <dgm:cxn modelId="{79E38210-417B-479B-80C6-A6341887A12C}" type="presParOf" srcId="{F28337B8-1D00-46A4-9DA7-8AA607F2A2D0}" destId="{40E9846A-F9B2-475A-AA62-98406BAB2E24}" srcOrd="0" destOrd="0" presId="urn:microsoft.com/office/officeart/2005/8/layout/list1"/>
    <dgm:cxn modelId="{061088BA-D763-4ADE-A52D-E9A7332B414E}" type="presParOf" srcId="{F28337B8-1D00-46A4-9DA7-8AA607F2A2D0}" destId="{C2B9A7BE-70C4-45F7-9237-F2D31E68F09E}" srcOrd="1" destOrd="0" presId="urn:microsoft.com/office/officeart/2005/8/layout/list1"/>
    <dgm:cxn modelId="{53F6FE92-B080-46C5-A182-C3EF236444D8}" type="presParOf" srcId="{B50F1A7E-7EA1-40B8-8303-895918414CE9}" destId="{245B8015-BBDC-45D6-8C5A-1CFD34952728}" srcOrd="1" destOrd="0" presId="urn:microsoft.com/office/officeart/2005/8/layout/list1"/>
    <dgm:cxn modelId="{01732EC3-E7D7-4914-A7B4-3CF801EF6323}" type="presParOf" srcId="{B50F1A7E-7EA1-40B8-8303-895918414CE9}" destId="{F37681A7-6BBE-4354-8E34-635A8947713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CB443F-EBCA-4485-8306-DEFB3623C0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3C3ABC0-EC2F-4DAA-88CD-FE10105779DD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_tradnl" sz="1600" dirty="0" smtClean="0"/>
            <a:t>En virtud de la regulación se </a:t>
          </a:r>
          <a:r>
            <a:rPr lang="x-none" sz="1600" dirty="0" smtClean="0"/>
            <a:t>DEBIESE PODER RESPONDER A LAS SIGUIENTES PREGUNTAS</a:t>
          </a:r>
          <a:r>
            <a:rPr lang="x-none" sz="1600" smtClean="0"/>
            <a:t>: </a:t>
          </a:r>
          <a:r>
            <a:rPr lang="es-CL" sz="1600" dirty="0" smtClean="0"/>
            <a:t>¿</a:t>
          </a:r>
          <a:r>
            <a:rPr lang="x-none" sz="1600" smtClean="0"/>
            <a:t>quien</a:t>
          </a:r>
          <a:r>
            <a:rPr lang="x-none" sz="1600" smtClean="0"/>
            <a:t>?; </a:t>
          </a:r>
          <a:r>
            <a:rPr lang="es-CL" sz="1600" dirty="0" smtClean="0"/>
            <a:t>¿</a:t>
          </a:r>
          <a:r>
            <a:rPr lang="x-none" sz="1600" smtClean="0"/>
            <a:t>para </a:t>
          </a:r>
          <a:r>
            <a:rPr lang="x-none" sz="1600" dirty="0" smtClean="0"/>
            <a:t>quien o a favor de quien</a:t>
          </a:r>
          <a:r>
            <a:rPr lang="x-none" sz="1600" smtClean="0"/>
            <a:t>?; </a:t>
          </a:r>
          <a:r>
            <a:rPr lang="es-CL" sz="1600" dirty="0" smtClean="0"/>
            <a:t>¿</a:t>
          </a:r>
          <a:r>
            <a:rPr lang="x-none" sz="1600" smtClean="0"/>
            <a:t>con </a:t>
          </a:r>
          <a:r>
            <a:rPr lang="x-none" sz="1600" dirty="0" smtClean="0"/>
            <a:t>quien o ante quien</a:t>
          </a:r>
          <a:r>
            <a:rPr lang="x-none" sz="1600" smtClean="0"/>
            <a:t>?; </a:t>
          </a:r>
          <a:r>
            <a:rPr lang="es-CL" sz="1600" dirty="0" smtClean="0"/>
            <a:t>¿</a:t>
          </a:r>
          <a:r>
            <a:rPr lang="x-none" sz="1600" smtClean="0"/>
            <a:t>para qué</a:t>
          </a:r>
          <a:r>
            <a:rPr lang="es-CL" sz="1600" dirty="0" smtClean="0"/>
            <a:t>’</a:t>
          </a:r>
          <a:r>
            <a:rPr lang="x-none" sz="1600" smtClean="0"/>
            <a:t>; </a:t>
          </a:r>
          <a:r>
            <a:rPr lang="es-CL" sz="1600" dirty="0" smtClean="0"/>
            <a:t>¿</a:t>
          </a:r>
          <a:r>
            <a:rPr lang="x-none" sz="1600" smtClean="0"/>
            <a:t>sobre que</a:t>
          </a:r>
          <a:r>
            <a:rPr lang="es-CL" sz="1600" dirty="0" smtClean="0"/>
            <a:t>?</a:t>
          </a:r>
          <a:r>
            <a:rPr lang="x-none" sz="1600" smtClean="0"/>
            <a:t>; </a:t>
          </a:r>
          <a:endParaRPr lang="es-CL" sz="1600" dirty="0"/>
        </a:p>
      </dgm:t>
    </dgm:pt>
    <dgm:pt modelId="{DB705478-9DE7-4F99-B9F1-78CFA211D81A}" type="parTrans" cxnId="{5EC48318-B6C0-4742-861C-BFA2163EC248}">
      <dgm:prSet/>
      <dgm:spPr/>
      <dgm:t>
        <a:bodyPr/>
        <a:lstStyle/>
        <a:p>
          <a:endParaRPr lang="es-CL"/>
        </a:p>
      </dgm:t>
    </dgm:pt>
    <dgm:pt modelId="{99602F20-7309-40D6-BA0F-AACB0601CB30}" type="sibTrans" cxnId="{5EC48318-B6C0-4742-861C-BFA2163EC248}">
      <dgm:prSet/>
      <dgm:spPr/>
      <dgm:t>
        <a:bodyPr/>
        <a:lstStyle/>
        <a:p>
          <a:endParaRPr lang="es-CL"/>
        </a:p>
      </dgm:t>
    </dgm:pt>
    <dgm:pt modelId="{ADDE8517-4B23-4BD6-A471-A8B4D3F5336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_tradnl" sz="1600" dirty="0" smtClean="0">
              <a:solidFill>
                <a:schemeClr val="tx1"/>
              </a:solidFill>
              <a:latin typeface="+mn-lt"/>
            </a:rPr>
            <a:t>Acceso ciudadano a la información pública</a:t>
          </a:r>
        </a:p>
        <a:p>
          <a:pPr algn="ctr"/>
          <a:r>
            <a:rPr lang="es-ES_tradnl" sz="1600" dirty="0" smtClean="0">
              <a:solidFill>
                <a:schemeClr val="tx1"/>
              </a:solidFill>
              <a:latin typeface="+mn-lt"/>
            </a:rPr>
            <a:t> requisito y complemento indispensable para la regulación del </a:t>
          </a:r>
          <a:r>
            <a:rPr lang="es-ES_tradnl" sz="1600" i="1" dirty="0" smtClean="0">
              <a:solidFill>
                <a:schemeClr val="tx1"/>
              </a:solidFill>
              <a:latin typeface="+mn-lt"/>
            </a:rPr>
            <a:t>lobby</a:t>
          </a:r>
          <a:r>
            <a:rPr lang="es-ES_tradnl" sz="1600" dirty="0" smtClean="0">
              <a:solidFill>
                <a:schemeClr val="tx1"/>
              </a:solidFill>
              <a:latin typeface="+mn-lt"/>
            </a:rPr>
            <a:t>.</a:t>
          </a:r>
          <a:endParaRPr lang="es-ES" sz="1600" dirty="0">
            <a:solidFill>
              <a:schemeClr val="tx1"/>
            </a:solidFill>
            <a:latin typeface="+mn-lt"/>
          </a:endParaRPr>
        </a:p>
      </dgm:t>
    </dgm:pt>
    <dgm:pt modelId="{A32A1EBB-54DB-43AD-A8BF-A83E02329BD0}" type="parTrans" cxnId="{4057425E-FA84-403E-8929-EDEC3B9F7A55}">
      <dgm:prSet/>
      <dgm:spPr/>
      <dgm:t>
        <a:bodyPr/>
        <a:lstStyle/>
        <a:p>
          <a:endParaRPr lang="es-CL"/>
        </a:p>
      </dgm:t>
    </dgm:pt>
    <dgm:pt modelId="{9A7027C1-196D-4ECB-8D3F-B2BDD2C71DCE}" type="sibTrans" cxnId="{4057425E-FA84-403E-8929-EDEC3B9F7A55}">
      <dgm:prSet/>
      <dgm:spPr/>
      <dgm:t>
        <a:bodyPr/>
        <a:lstStyle/>
        <a:p>
          <a:endParaRPr lang="es-CL"/>
        </a:p>
      </dgm:t>
    </dgm:pt>
    <dgm:pt modelId="{834A0336-1557-4485-970B-FF0AE73C8601}" type="pres">
      <dgm:prSet presAssocID="{6ACB443F-EBCA-4485-8306-DEFB3623C0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FB24A5-9A09-4E63-9D79-F09BCF7A83B9}" type="pres">
      <dgm:prSet presAssocID="{03C3ABC0-EC2F-4DAA-88CD-FE10105779DD}" presName="parentText" presStyleLbl="node1" presStyleIdx="0" presStyleCnt="2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2DF8A3-44E1-42F8-9D06-2FF3E96F540E}" type="pres">
      <dgm:prSet presAssocID="{99602F20-7309-40D6-BA0F-AACB0601CB30}" presName="spacer" presStyleCnt="0"/>
      <dgm:spPr/>
    </dgm:pt>
    <dgm:pt modelId="{730459D1-87B4-403B-8226-A8B9D329F5C9}" type="pres">
      <dgm:prSet presAssocID="{ADDE8517-4B23-4BD6-A471-A8B4D3F5336A}" presName="parentText" presStyleLbl="node1" presStyleIdx="1" presStyleCnt="2" custLinFactNeighborX="-166" custLinFactNeighborY="146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57425E-FA84-403E-8929-EDEC3B9F7A55}" srcId="{6ACB443F-EBCA-4485-8306-DEFB3623C026}" destId="{ADDE8517-4B23-4BD6-A471-A8B4D3F5336A}" srcOrd="1" destOrd="0" parTransId="{A32A1EBB-54DB-43AD-A8BF-A83E02329BD0}" sibTransId="{9A7027C1-196D-4ECB-8D3F-B2BDD2C71DCE}"/>
    <dgm:cxn modelId="{176C028B-5F73-4DAE-8443-9E81460A0AAE}" type="presOf" srcId="{6ACB443F-EBCA-4485-8306-DEFB3623C026}" destId="{834A0336-1557-4485-970B-FF0AE73C8601}" srcOrd="0" destOrd="0" presId="urn:microsoft.com/office/officeart/2005/8/layout/vList2"/>
    <dgm:cxn modelId="{B111BE36-0551-4A7C-90B0-3065A29A70AE}" type="presOf" srcId="{ADDE8517-4B23-4BD6-A471-A8B4D3F5336A}" destId="{730459D1-87B4-403B-8226-A8B9D329F5C9}" srcOrd="0" destOrd="0" presId="urn:microsoft.com/office/officeart/2005/8/layout/vList2"/>
    <dgm:cxn modelId="{5EC48318-B6C0-4742-861C-BFA2163EC248}" srcId="{6ACB443F-EBCA-4485-8306-DEFB3623C026}" destId="{03C3ABC0-EC2F-4DAA-88CD-FE10105779DD}" srcOrd="0" destOrd="0" parTransId="{DB705478-9DE7-4F99-B9F1-78CFA211D81A}" sibTransId="{99602F20-7309-40D6-BA0F-AACB0601CB30}"/>
    <dgm:cxn modelId="{5E3F169F-DA55-431C-8593-85115A569599}" type="presOf" srcId="{03C3ABC0-EC2F-4DAA-88CD-FE10105779DD}" destId="{0CFB24A5-9A09-4E63-9D79-F09BCF7A83B9}" srcOrd="0" destOrd="0" presId="urn:microsoft.com/office/officeart/2005/8/layout/vList2"/>
    <dgm:cxn modelId="{487A0820-6418-424C-AA12-B9B1B0932452}" type="presParOf" srcId="{834A0336-1557-4485-970B-FF0AE73C8601}" destId="{0CFB24A5-9A09-4E63-9D79-F09BCF7A83B9}" srcOrd="0" destOrd="0" presId="urn:microsoft.com/office/officeart/2005/8/layout/vList2"/>
    <dgm:cxn modelId="{963CAA99-556D-4C4C-A06B-6F7DFFD2AF7F}" type="presParOf" srcId="{834A0336-1557-4485-970B-FF0AE73C8601}" destId="{F12DF8A3-44E1-42F8-9D06-2FF3E96F540E}" srcOrd="1" destOrd="0" presId="urn:microsoft.com/office/officeart/2005/8/layout/vList2"/>
    <dgm:cxn modelId="{E7EC39E4-44C9-4A57-B1BD-A9AECCA08D66}" type="presParOf" srcId="{834A0336-1557-4485-970B-FF0AE73C8601}" destId="{730459D1-87B4-403B-8226-A8B9D329F5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117887-02B6-4567-A632-8B82AA370A33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FEA6DAC5-AEC3-4EF5-B618-4F925C876CE7}">
      <dgm:prSet phldrT="[Texto]" custT="1"/>
      <dgm:spPr/>
      <dgm:t>
        <a:bodyPr/>
        <a:lstStyle/>
        <a:p>
          <a:pPr algn="ctr"/>
          <a:r>
            <a:rPr lang="es-ES" sz="2000" dirty="0" smtClean="0"/>
            <a:t>Cámara de Diputados aprueba Informe de Comisión Mixta (Enero 2014)</a:t>
          </a:r>
        </a:p>
      </dgm:t>
    </dgm:pt>
    <dgm:pt modelId="{9D233474-5225-4A23-838C-D5B2B6700CA3}" type="parTrans" cxnId="{347468B2-D3A1-4264-AC2F-E6D84892CA0D}">
      <dgm:prSet/>
      <dgm:spPr/>
      <dgm:t>
        <a:bodyPr/>
        <a:lstStyle/>
        <a:p>
          <a:endParaRPr lang="es-ES"/>
        </a:p>
      </dgm:t>
    </dgm:pt>
    <dgm:pt modelId="{57A25104-2BB8-4935-86E5-D36C178D5D1F}" type="sibTrans" cxnId="{347468B2-D3A1-4264-AC2F-E6D84892CA0D}">
      <dgm:prSet/>
      <dgm:spPr/>
      <dgm:t>
        <a:bodyPr/>
        <a:lstStyle/>
        <a:p>
          <a:endParaRPr lang="es-ES"/>
        </a:p>
      </dgm:t>
    </dgm:pt>
    <dgm:pt modelId="{68E6F25F-484C-4B18-B91D-2D8BE2032F5B}">
      <dgm:prSet phldrT="[Texto]" custT="1"/>
      <dgm:spPr/>
      <dgm:t>
        <a:bodyPr/>
        <a:lstStyle/>
        <a:p>
          <a:pPr algn="ctr"/>
          <a:r>
            <a:rPr lang="es-ES" sz="2000" dirty="0" smtClean="0"/>
            <a:t>Publicación en D. Oficial: </a:t>
          </a:r>
          <a:r>
            <a:rPr lang="es-ES" sz="2000" b="0" dirty="0" smtClean="0"/>
            <a:t>8 de marzo de 2014</a:t>
          </a:r>
        </a:p>
        <a:p>
          <a:pPr algn="ctr"/>
          <a:r>
            <a:rPr lang="es-ES" sz="2000" b="1" dirty="0" smtClean="0"/>
            <a:t>Entrada en vigencia diferida</a:t>
          </a:r>
          <a:endParaRPr lang="es-ES" sz="2000" b="1" dirty="0"/>
        </a:p>
      </dgm:t>
    </dgm:pt>
    <dgm:pt modelId="{536E0D61-FB66-40D5-A9DB-EB122E3ACFFE}" type="parTrans" cxnId="{F5121026-7460-4C1C-AE04-28B298188B5D}">
      <dgm:prSet/>
      <dgm:spPr/>
      <dgm:t>
        <a:bodyPr/>
        <a:lstStyle/>
        <a:p>
          <a:endParaRPr lang="es-ES"/>
        </a:p>
      </dgm:t>
    </dgm:pt>
    <dgm:pt modelId="{BC81A6C7-D78E-4B39-823D-6B979412409E}" type="sibTrans" cxnId="{F5121026-7460-4C1C-AE04-28B298188B5D}">
      <dgm:prSet/>
      <dgm:spPr/>
      <dgm:t>
        <a:bodyPr/>
        <a:lstStyle/>
        <a:p>
          <a:endParaRPr lang="es-ES"/>
        </a:p>
      </dgm:t>
    </dgm:pt>
    <dgm:pt modelId="{8ED9B4A2-BB2E-4ABC-BCFC-C3055A75EA9A}">
      <dgm:prSet phldrT="[Texto]" custT="1"/>
      <dgm:spPr/>
      <dgm:t>
        <a:bodyPr/>
        <a:lstStyle/>
        <a:p>
          <a:pPr algn="ctr"/>
          <a:r>
            <a:rPr lang="x-none" sz="2000" dirty="0" smtClean="0"/>
            <a:t>PL Boletín N° 3407-07 (Septiembre 2003) - </a:t>
          </a:r>
          <a:r>
            <a:rPr lang="es-ES" sz="2000" dirty="0" smtClean="0"/>
            <a:t>P</a:t>
          </a:r>
          <a:r>
            <a:rPr lang="x-none" sz="2000" dirty="0" smtClean="0"/>
            <a:t>L</a:t>
          </a:r>
          <a:r>
            <a:rPr lang="es-ES" sz="2000" dirty="0" smtClean="0"/>
            <a:t> Boletín Nº 6189-06 (Noviembre 2008)</a:t>
          </a:r>
        </a:p>
      </dgm:t>
    </dgm:pt>
    <dgm:pt modelId="{38203302-7EC1-491A-8A89-B94C52DDF448}" type="parTrans" cxnId="{A58CC281-1814-4476-A961-EAE2D3184654}">
      <dgm:prSet/>
      <dgm:spPr/>
      <dgm:t>
        <a:bodyPr/>
        <a:lstStyle/>
        <a:p>
          <a:endParaRPr lang="es-ES"/>
        </a:p>
      </dgm:t>
    </dgm:pt>
    <dgm:pt modelId="{948AA81F-8EA9-4C47-8D6E-3E3215F2D4CC}" type="sibTrans" cxnId="{A58CC281-1814-4476-A961-EAE2D3184654}">
      <dgm:prSet/>
      <dgm:spPr/>
      <dgm:t>
        <a:bodyPr/>
        <a:lstStyle/>
        <a:p>
          <a:endParaRPr lang="es-ES"/>
        </a:p>
      </dgm:t>
    </dgm:pt>
    <dgm:pt modelId="{229A3E9B-8FF4-4B26-B375-1EBAEACCCEA2}">
      <dgm:prSet phldrT="[Texto]" custT="1"/>
      <dgm:spPr/>
      <dgm:t>
        <a:bodyPr/>
        <a:lstStyle/>
        <a:p>
          <a:pPr algn="ctr"/>
          <a:r>
            <a:rPr lang="es-ES" sz="2400" dirty="0" smtClean="0"/>
            <a:t>Indicación sustitutiva (Mayo 2012)</a:t>
          </a:r>
        </a:p>
      </dgm:t>
    </dgm:pt>
    <dgm:pt modelId="{E9683B5D-98E7-4A29-BE5E-CCC92A14C060}" type="parTrans" cxnId="{E20BAE80-C21F-4A17-B9DA-D798C9F54A39}">
      <dgm:prSet/>
      <dgm:spPr/>
      <dgm:t>
        <a:bodyPr/>
        <a:lstStyle/>
        <a:p>
          <a:endParaRPr lang="es-ES"/>
        </a:p>
      </dgm:t>
    </dgm:pt>
    <dgm:pt modelId="{CCF65E50-237D-474D-B2C2-2C4BE6965509}" type="sibTrans" cxnId="{E20BAE80-C21F-4A17-B9DA-D798C9F54A39}">
      <dgm:prSet/>
      <dgm:spPr/>
      <dgm:t>
        <a:bodyPr/>
        <a:lstStyle/>
        <a:p>
          <a:endParaRPr lang="es-ES"/>
        </a:p>
      </dgm:t>
    </dgm:pt>
    <dgm:pt modelId="{0F513206-EC5E-46A3-920E-F5AF8B38A810}">
      <dgm:prSet custT="1"/>
      <dgm:spPr/>
      <dgm:t>
        <a:bodyPr/>
        <a:lstStyle/>
        <a:p>
          <a:pPr algn="ctr"/>
          <a:r>
            <a:rPr lang="es-ES" sz="2000" dirty="0" smtClean="0"/>
            <a:t>Proyecto enviado al TC para control preventivo (Enero 2014)</a:t>
          </a:r>
          <a:endParaRPr lang="es-ES" sz="2000" dirty="0"/>
        </a:p>
      </dgm:t>
    </dgm:pt>
    <dgm:pt modelId="{71F76384-ABFC-4EBB-AAB0-122A874AD3AC}" type="parTrans" cxnId="{BFF72F53-D7E4-443F-92BD-497C80CFE4AD}">
      <dgm:prSet/>
      <dgm:spPr/>
      <dgm:t>
        <a:bodyPr/>
        <a:lstStyle/>
        <a:p>
          <a:endParaRPr lang="es-ES"/>
        </a:p>
      </dgm:t>
    </dgm:pt>
    <dgm:pt modelId="{A4109E93-EBA1-4C93-97E6-076839B5511D}" type="sibTrans" cxnId="{BFF72F53-D7E4-443F-92BD-497C80CFE4AD}">
      <dgm:prSet/>
      <dgm:spPr/>
      <dgm:t>
        <a:bodyPr/>
        <a:lstStyle/>
        <a:p>
          <a:endParaRPr lang="es-ES"/>
        </a:p>
      </dgm:t>
    </dgm:pt>
    <dgm:pt modelId="{EA2AC16D-5811-4813-B270-5AC8164E2BC1}" type="pres">
      <dgm:prSet presAssocID="{2E117887-02B6-4567-A632-8B82AA370A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507292-C684-4D58-B85E-A43EB66D60DD}" type="pres">
      <dgm:prSet presAssocID="{8ED9B4A2-BB2E-4ABC-BCFC-C3055A75EA9A}" presName="parentLin" presStyleCnt="0"/>
      <dgm:spPr/>
    </dgm:pt>
    <dgm:pt modelId="{AE033C3B-FF38-498A-95D6-C1C6297B19D0}" type="pres">
      <dgm:prSet presAssocID="{8ED9B4A2-BB2E-4ABC-BCFC-C3055A75EA9A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BDAF091F-C798-4760-9033-B49411113D9E}" type="pres">
      <dgm:prSet presAssocID="{8ED9B4A2-BB2E-4ABC-BCFC-C3055A75EA9A}" presName="parentText" presStyleLbl="node1" presStyleIdx="0" presStyleCnt="5" custScaleX="100998" custScaleY="1113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07F57-377A-4075-9096-A60EB93EA237}" type="pres">
      <dgm:prSet presAssocID="{8ED9B4A2-BB2E-4ABC-BCFC-C3055A75EA9A}" presName="negativeSpace" presStyleCnt="0"/>
      <dgm:spPr/>
    </dgm:pt>
    <dgm:pt modelId="{2CE023AC-ADA1-40F8-AA31-C2D2502B0B62}" type="pres">
      <dgm:prSet presAssocID="{8ED9B4A2-BB2E-4ABC-BCFC-C3055A75EA9A}" presName="childText" presStyleLbl="conFgAcc1" presStyleIdx="0" presStyleCnt="5">
        <dgm:presLayoutVars>
          <dgm:bulletEnabled val="1"/>
        </dgm:presLayoutVars>
      </dgm:prSet>
      <dgm:spPr/>
    </dgm:pt>
    <dgm:pt modelId="{8B9BEFB4-EBA6-456D-A910-D681BC0BC4AC}" type="pres">
      <dgm:prSet presAssocID="{948AA81F-8EA9-4C47-8D6E-3E3215F2D4CC}" presName="spaceBetweenRectangles" presStyleCnt="0"/>
      <dgm:spPr/>
    </dgm:pt>
    <dgm:pt modelId="{728A404B-77FA-471C-98A3-BE0E21492E49}" type="pres">
      <dgm:prSet presAssocID="{229A3E9B-8FF4-4B26-B375-1EBAEACCCEA2}" presName="parentLin" presStyleCnt="0"/>
      <dgm:spPr/>
    </dgm:pt>
    <dgm:pt modelId="{F4CEC8E4-48E8-4B3B-9FC7-BA767DFC6DFC}" type="pres">
      <dgm:prSet presAssocID="{229A3E9B-8FF4-4B26-B375-1EBAEACCCEA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80F5DDF-4B4F-4618-9640-9577F33A6864}" type="pres">
      <dgm:prSet presAssocID="{229A3E9B-8FF4-4B26-B375-1EBAEACCCEA2}" presName="parentText" presStyleLbl="node1" presStyleIdx="1" presStyleCnt="5" custScaleX="100998" custScaleY="94322" custLinFactNeighborX="6060" custLinFactNeighborY="288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A2D57-3CFB-4193-A3D5-DFADD1C9BDEB}" type="pres">
      <dgm:prSet presAssocID="{229A3E9B-8FF4-4B26-B375-1EBAEACCCEA2}" presName="negativeSpace" presStyleCnt="0"/>
      <dgm:spPr/>
    </dgm:pt>
    <dgm:pt modelId="{FD75D971-3D88-41CA-83BF-FA58E42D5930}" type="pres">
      <dgm:prSet presAssocID="{229A3E9B-8FF4-4B26-B375-1EBAEACCCEA2}" presName="childText" presStyleLbl="conFgAcc1" presStyleIdx="1" presStyleCnt="5" custScaleX="99746" custLinFactNeighborX="254" custLinFactNeighborY="42835">
        <dgm:presLayoutVars>
          <dgm:bulletEnabled val="1"/>
        </dgm:presLayoutVars>
      </dgm:prSet>
      <dgm:spPr/>
    </dgm:pt>
    <dgm:pt modelId="{06CBD438-9773-49B5-80B9-3E4441D293E8}" type="pres">
      <dgm:prSet presAssocID="{CCF65E50-237D-474D-B2C2-2C4BE6965509}" presName="spaceBetweenRectangles" presStyleCnt="0"/>
      <dgm:spPr/>
    </dgm:pt>
    <dgm:pt modelId="{BF6219D8-2BDE-4028-A6C3-304BC3D63B13}" type="pres">
      <dgm:prSet presAssocID="{FEA6DAC5-AEC3-4EF5-B618-4F925C876CE7}" presName="parentLin" presStyleCnt="0"/>
      <dgm:spPr/>
    </dgm:pt>
    <dgm:pt modelId="{C9974646-E86D-46CE-96CA-83F9460AD7DE}" type="pres">
      <dgm:prSet presAssocID="{FEA6DAC5-AEC3-4EF5-B618-4F925C876CE7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7A3DDD52-447C-4086-9CF5-0A87E666D7DD}" type="pres">
      <dgm:prSet presAssocID="{FEA6DAC5-AEC3-4EF5-B618-4F925C876CE7}" presName="parentText" presStyleLbl="node1" presStyleIdx="2" presStyleCnt="5" custScaleX="100998" custScaleY="1154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C0D96-14D8-4B3D-B38D-CCB4DC7082E1}" type="pres">
      <dgm:prSet presAssocID="{FEA6DAC5-AEC3-4EF5-B618-4F925C876CE7}" presName="negativeSpace" presStyleCnt="0"/>
      <dgm:spPr/>
    </dgm:pt>
    <dgm:pt modelId="{35DCE3E7-19EC-41A4-980D-CE07BAA92F04}" type="pres">
      <dgm:prSet presAssocID="{FEA6DAC5-AEC3-4EF5-B618-4F925C876CE7}" presName="childText" presStyleLbl="conFgAcc1" presStyleIdx="2" presStyleCnt="5">
        <dgm:presLayoutVars>
          <dgm:bulletEnabled val="1"/>
        </dgm:presLayoutVars>
      </dgm:prSet>
      <dgm:spPr/>
    </dgm:pt>
    <dgm:pt modelId="{636B3BF6-C39C-41C8-962E-7B10CC300CFA}" type="pres">
      <dgm:prSet presAssocID="{57A25104-2BB8-4935-86E5-D36C178D5D1F}" presName="spaceBetweenRectangles" presStyleCnt="0"/>
      <dgm:spPr/>
    </dgm:pt>
    <dgm:pt modelId="{B396F699-EA80-4B85-AEF4-3770DDC16BDD}" type="pres">
      <dgm:prSet presAssocID="{0F513206-EC5E-46A3-920E-F5AF8B38A810}" presName="parentLin" presStyleCnt="0"/>
      <dgm:spPr/>
    </dgm:pt>
    <dgm:pt modelId="{7BAF905E-2E7A-45E7-8B89-845BAC262F2A}" type="pres">
      <dgm:prSet presAssocID="{0F513206-EC5E-46A3-920E-F5AF8B38A81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2E4118AA-1208-4B8E-9B22-B4F115899A76}" type="pres">
      <dgm:prSet presAssocID="{0F513206-EC5E-46A3-920E-F5AF8B38A810}" presName="parentText" presStyleLbl="node1" presStyleIdx="3" presStyleCnt="5" custScaleX="100998" custLinFactNeighborX="8932" custLinFactNeighborY="-30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A5FB2-A78C-46E0-88DB-98F78ABE30B2}" type="pres">
      <dgm:prSet presAssocID="{0F513206-EC5E-46A3-920E-F5AF8B38A810}" presName="negativeSpace" presStyleCnt="0"/>
      <dgm:spPr/>
    </dgm:pt>
    <dgm:pt modelId="{39565720-1B48-40AC-A34B-BD75AC460D24}" type="pres">
      <dgm:prSet presAssocID="{0F513206-EC5E-46A3-920E-F5AF8B38A810}" presName="childText" presStyleLbl="conFgAcc1" presStyleIdx="3" presStyleCnt="5" custLinFactNeighborY="-36082">
        <dgm:presLayoutVars>
          <dgm:bulletEnabled val="1"/>
        </dgm:presLayoutVars>
      </dgm:prSet>
      <dgm:spPr/>
    </dgm:pt>
    <dgm:pt modelId="{8E9DE435-B714-4965-BA1E-01AC5E917949}" type="pres">
      <dgm:prSet presAssocID="{A4109E93-EBA1-4C93-97E6-076839B5511D}" presName="spaceBetweenRectangles" presStyleCnt="0"/>
      <dgm:spPr/>
    </dgm:pt>
    <dgm:pt modelId="{902C5590-9231-4089-B7EB-609223A04978}" type="pres">
      <dgm:prSet presAssocID="{68E6F25F-484C-4B18-B91D-2D8BE2032F5B}" presName="parentLin" presStyleCnt="0"/>
      <dgm:spPr/>
    </dgm:pt>
    <dgm:pt modelId="{25716EE9-EBDD-4B91-9043-C37CD12CE05A}" type="pres">
      <dgm:prSet presAssocID="{68E6F25F-484C-4B18-B91D-2D8BE2032F5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C9059536-6CE9-4532-A602-04CADB661E9A}" type="pres">
      <dgm:prSet presAssocID="{68E6F25F-484C-4B18-B91D-2D8BE2032F5B}" presName="parentText" presStyleLbl="node1" presStyleIdx="4" presStyleCnt="5" custScaleX="100998" custScaleY="1344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1EF3C-7DFC-4AAF-AEFC-C3FACFC4DE80}" type="pres">
      <dgm:prSet presAssocID="{68E6F25F-484C-4B18-B91D-2D8BE2032F5B}" presName="negativeSpace" presStyleCnt="0"/>
      <dgm:spPr/>
    </dgm:pt>
    <dgm:pt modelId="{CC095118-DE9E-4270-AD1D-07299A3BE019}" type="pres">
      <dgm:prSet presAssocID="{68E6F25F-484C-4B18-B91D-2D8BE2032F5B}" presName="childText" presStyleLbl="conFgAcc1" presStyleIdx="4" presStyleCnt="5" custLinFactY="-4332" custLinFactNeighborX="-13257" custLinFactNeighborY="-100000">
        <dgm:presLayoutVars>
          <dgm:bulletEnabled val="1"/>
        </dgm:presLayoutVars>
      </dgm:prSet>
      <dgm:spPr/>
    </dgm:pt>
  </dgm:ptLst>
  <dgm:cxnLst>
    <dgm:cxn modelId="{C8614635-3567-484C-9D7F-3BF6669D88CA}" type="presOf" srcId="{68E6F25F-484C-4B18-B91D-2D8BE2032F5B}" destId="{C9059536-6CE9-4532-A602-04CADB661E9A}" srcOrd="1" destOrd="0" presId="urn:microsoft.com/office/officeart/2005/8/layout/list1"/>
    <dgm:cxn modelId="{915FE552-9263-473A-9CBB-C34D8AAA55C7}" type="presOf" srcId="{FEA6DAC5-AEC3-4EF5-B618-4F925C876CE7}" destId="{C9974646-E86D-46CE-96CA-83F9460AD7DE}" srcOrd="0" destOrd="0" presId="urn:microsoft.com/office/officeart/2005/8/layout/list1"/>
    <dgm:cxn modelId="{D72DC4EB-9BFA-47FB-9BA0-C82DE48E5E4F}" type="presOf" srcId="{0F513206-EC5E-46A3-920E-F5AF8B38A810}" destId="{7BAF905E-2E7A-45E7-8B89-845BAC262F2A}" srcOrd="0" destOrd="0" presId="urn:microsoft.com/office/officeart/2005/8/layout/list1"/>
    <dgm:cxn modelId="{A58CC281-1814-4476-A961-EAE2D3184654}" srcId="{2E117887-02B6-4567-A632-8B82AA370A33}" destId="{8ED9B4A2-BB2E-4ABC-BCFC-C3055A75EA9A}" srcOrd="0" destOrd="0" parTransId="{38203302-7EC1-491A-8A89-B94C52DDF448}" sibTransId="{948AA81F-8EA9-4C47-8D6E-3E3215F2D4CC}"/>
    <dgm:cxn modelId="{F5121026-7460-4C1C-AE04-28B298188B5D}" srcId="{2E117887-02B6-4567-A632-8B82AA370A33}" destId="{68E6F25F-484C-4B18-B91D-2D8BE2032F5B}" srcOrd="4" destOrd="0" parTransId="{536E0D61-FB66-40D5-A9DB-EB122E3ACFFE}" sibTransId="{BC81A6C7-D78E-4B39-823D-6B979412409E}"/>
    <dgm:cxn modelId="{C1FA20B7-8853-4910-B40D-8AC2779FD744}" type="presOf" srcId="{2E117887-02B6-4567-A632-8B82AA370A33}" destId="{EA2AC16D-5811-4813-B270-5AC8164E2BC1}" srcOrd="0" destOrd="0" presId="urn:microsoft.com/office/officeart/2005/8/layout/list1"/>
    <dgm:cxn modelId="{BFF72F53-D7E4-443F-92BD-497C80CFE4AD}" srcId="{2E117887-02B6-4567-A632-8B82AA370A33}" destId="{0F513206-EC5E-46A3-920E-F5AF8B38A810}" srcOrd="3" destOrd="0" parTransId="{71F76384-ABFC-4EBB-AAB0-122A874AD3AC}" sibTransId="{A4109E93-EBA1-4C93-97E6-076839B5511D}"/>
    <dgm:cxn modelId="{7FAE6E9C-D559-4C68-9BF5-BF589CF41457}" type="presOf" srcId="{229A3E9B-8FF4-4B26-B375-1EBAEACCCEA2}" destId="{180F5DDF-4B4F-4618-9640-9577F33A6864}" srcOrd="1" destOrd="0" presId="urn:microsoft.com/office/officeart/2005/8/layout/list1"/>
    <dgm:cxn modelId="{E20BAE80-C21F-4A17-B9DA-D798C9F54A39}" srcId="{2E117887-02B6-4567-A632-8B82AA370A33}" destId="{229A3E9B-8FF4-4B26-B375-1EBAEACCCEA2}" srcOrd="1" destOrd="0" parTransId="{E9683B5D-98E7-4A29-BE5E-CCC92A14C060}" sibTransId="{CCF65E50-237D-474D-B2C2-2C4BE6965509}"/>
    <dgm:cxn modelId="{33EF9CC5-7238-4C68-B13F-2CEC972741A2}" type="presOf" srcId="{8ED9B4A2-BB2E-4ABC-BCFC-C3055A75EA9A}" destId="{BDAF091F-C798-4760-9033-B49411113D9E}" srcOrd="1" destOrd="0" presId="urn:microsoft.com/office/officeart/2005/8/layout/list1"/>
    <dgm:cxn modelId="{83DC4398-868E-4F75-9BCC-AF7F4B5EEEB5}" type="presOf" srcId="{FEA6DAC5-AEC3-4EF5-B618-4F925C876CE7}" destId="{7A3DDD52-447C-4086-9CF5-0A87E666D7DD}" srcOrd="1" destOrd="0" presId="urn:microsoft.com/office/officeart/2005/8/layout/list1"/>
    <dgm:cxn modelId="{074A1E0A-7109-4614-80C6-BF896169178B}" type="presOf" srcId="{68E6F25F-484C-4B18-B91D-2D8BE2032F5B}" destId="{25716EE9-EBDD-4B91-9043-C37CD12CE05A}" srcOrd="0" destOrd="0" presId="urn:microsoft.com/office/officeart/2005/8/layout/list1"/>
    <dgm:cxn modelId="{3A348AC0-166B-430D-8304-5C230B9C563E}" type="presOf" srcId="{8ED9B4A2-BB2E-4ABC-BCFC-C3055A75EA9A}" destId="{AE033C3B-FF38-498A-95D6-C1C6297B19D0}" srcOrd="0" destOrd="0" presId="urn:microsoft.com/office/officeart/2005/8/layout/list1"/>
    <dgm:cxn modelId="{6C96BBD9-DC79-4A31-9BB7-77E90F8DD13B}" type="presOf" srcId="{229A3E9B-8FF4-4B26-B375-1EBAEACCCEA2}" destId="{F4CEC8E4-48E8-4B3B-9FC7-BA767DFC6DFC}" srcOrd="0" destOrd="0" presId="urn:microsoft.com/office/officeart/2005/8/layout/list1"/>
    <dgm:cxn modelId="{347468B2-D3A1-4264-AC2F-E6D84892CA0D}" srcId="{2E117887-02B6-4567-A632-8B82AA370A33}" destId="{FEA6DAC5-AEC3-4EF5-B618-4F925C876CE7}" srcOrd="2" destOrd="0" parTransId="{9D233474-5225-4A23-838C-D5B2B6700CA3}" sibTransId="{57A25104-2BB8-4935-86E5-D36C178D5D1F}"/>
    <dgm:cxn modelId="{2B7D0DD2-8798-4A4F-901E-27A1B303914F}" type="presOf" srcId="{0F513206-EC5E-46A3-920E-F5AF8B38A810}" destId="{2E4118AA-1208-4B8E-9B22-B4F115899A76}" srcOrd="1" destOrd="0" presId="urn:microsoft.com/office/officeart/2005/8/layout/list1"/>
    <dgm:cxn modelId="{053C6D65-3B40-41ED-B58F-4C03409404EF}" type="presParOf" srcId="{EA2AC16D-5811-4813-B270-5AC8164E2BC1}" destId="{41507292-C684-4D58-B85E-A43EB66D60DD}" srcOrd="0" destOrd="0" presId="urn:microsoft.com/office/officeart/2005/8/layout/list1"/>
    <dgm:cxn modelId="{83D27AB1-7A0D-4155-B855-B85A6ECFDD8C}" type="presParOf" srcId="{41507292-C684-4D58-B85E-A43EB66D60DD}" destId="{AE033C3B-FF38-498A-95D6-C1C6297B19D0}" srcOrd="0" destOrd="0" presId="urn:microsoft.com/office/officeart/2005/8/layout/list1"/>
    <dgm:cxn modelId="{E5FE9CD6-5DB3-40B0-B82B-E4E47D5A9863}" type="presParOf" srcId="{41507292-C684-4D58-B85E-A43EB66D60DD}" destId="{BDAF091F-C798-4760-9033-B49411113D9E}" srcOrd="1" destOrd="0" presId="urn:microsoft.com/office/officeart/2005/8/layout/list1"/>
    <dgm:cxn modelId="{1F835215-B0D1-468A-AB42-B59BCF38336E}" type="presParOf" srcId="{EA2AC16D-5811-4813-B270-5AC8164E2BC1}" destId="{AFC07F57-377A-4075-9096-A60EB93EA237}" srcOrd="1" destOrd="0" presId="urn:microsoft.com/office/officeart/2005/8/layout/list1"/>
    <dgm:cxn modelId="{BB481CEC-5960-40A0-92EC-5A23E58383FB}" type="presParOf" srcId="{EA2AC16D-5811-4813-B270-5AC8164E2BC1}" destId="{2CE023AC-ADA1-40F8-AA31-C2D2502B0B62}" srcOrd="2" destOrd="0" presId="urn:microsoft.com/office/officeart/2005/8/layout/list1"/>
    <dgm:cxn modelId="{F99216EE-88D5-46E6-B610-7C0EC8D10DD1}" type="presParOf" srcId="{EA2AC16D-5811-4813-B270-5AC8164E2BC1}" destId="{8B9BEFB4-EBA6-456D-A910-D681BC0BC4AC}" srcOrd="3" destOrd="0" presId="urn:microsoft.com/office/officeart/2005/8/layout/list1"/>
    <dgm:cxn modelId="{9F6A94C0-9B0A-4B91-B5DC-367D7945B8F3}" type="presParOf" srcId="{EA2AC16D-5811-4813-B270-5AC8164E2BC1}" destId="{728A404B-77FA-471C-98A3-BE0E21492E49}" srcOrd="4" destOrd="0" presId="urn:microsoft.com/office/officeart/2005/8/layout/list1"/>
    <dgm:cxn modelId="{A3C3C239-9A32-4DAE-AC4E-E728A176AEBE}" type="presParOf" srcId="{728A404B-77FA-471C-98A3-BE0E21492E49}" destId="{F4CEC8E4-48E8-4B3B-9FC7-BA767DFC6DFC}" srcOrd="0" destOrd="0" presId="urn:microsoft.com/office/officeart/2005/8/layout/list1"/>
    <dgm:cxn modelId="{980BDB1C-94BA-46A2-95EC-1359F46D033B}" type="presParOf" srcId="{728A404B-77FA-471C-98A3-BE0E21492E49}" destId="{180F5DDF-4B4F-4618-9640-9577F33A6864}" srcOrd="1" destOrd="0" presId="urn:microsoft.com/office/officeart/2005/8/layout/list1"/>
    <dgm:cxn modelId="{D45B7AD0-1A26-41F7-ABF8-B334F2098ACE}" type="presParOf" srcId="{EA2AC16D-5811-4813-B270-5AC8164E2BC1}" destId="{79FA2D57-3CFB-4193-A3D5-DFADD1C9BDEB}" srcOrd="5" destOrd="0" presId="urn:microsoft.com/office/officeart/2005/8/layout/list1"/>
    <dgm:cxn modelId="{511FD733-DE9B-4843-8C40-65283D45293F}" type="presParOf" srcId="{EA2AC16D-5811-4813-B270-5AC8164E2BC1}" destId="{FD75D971-3D88-41CA-83BF-FA58E42D5930}" srcOrd="6" destOrd="0" presId="urn:microsoft.com/office/officeart/2005/8/layout/list1"/>
    <dgm:cxn modelId="{12C9C300-53D9-4B30-9336-FD5BA19677FA}" type="presParOf" srcId="{EA2AC16D-5811-4813-B270-5AC8164E2BC1}" destId="{06CBD438-9773-49B5-80B9-3E4441D293E8}" srcOrd="7" destOrd="0" presId="urn:microsoft.com/office/officeart/2005/8/layout/list1"/>
    <dgm:cxn modelId="{44C24328-A134-4E59-BCCE-329F314FAED5}" type="presParOf" srcId="{EA2AC16D-5811-4813-B270-5AC8164E2BC1}" destId="{BF6219D8-2BDE-4028-A6C3-304BC3D63B13}" srcOrd="8" destOrd="0" presId="urn:microsoft.com/office/officeart/2005/8/layout/list1"/>
    <dgm:cxn modelId="{2F035F79-5547-49CC-91E7-0AFDB4B2405D}" type="presParOf" srcId="{BF6219D8-2BDE-4028-A6C3-304BC3D63B13}" destId="{C9974646-E86D-46CE-96CA-83F9460AD7DE}" srcOrd="0" destOrd="0" presId="urn:microsoft.com/office/officeart/2005/8/layout/list1"/>
    <dgm:cxn modelId="{0876C7E5-3DB1-43F7-AC18-966965553B45}" type="presParOf" srcId="{BF6219D8-2BDE-4028-A6C3-304BC3D63B13}" destId="{7A3DDD52-447C-4086-9CF5-0A87E666D7DD}" srcOrd="1" destOrd="0" presId="urn:microsoft.com/office/officeart/2005/8/layout/list1"/>
    <dgm:cxn modelId="{34AAF21F-B318-45CF-A716-6252FCBF3996}" type="presParOf" srcId="{EA2AC16D-5811-4813-B270-5AC8164E2BC1}" destId="{3E1C0D96-14D8-4B3D-B38D-CCB4DC7082E1}" srcOrd="9" destOrd="0" presId="urn:microsoft.com/office/officeart/2005/8/layout/list1"/>
    <dgm:cxn modelId="{2F47D951-B011-41EA-9CF6-25F9247C5CE8}" type="presParOf" srcId="{EA2AC16D-5811-4813-B270-5AC8164E2BC1}" destId="{35DCE3E7-19EC-41A4-980D-CE07BAA92F04}" srcOrd="10" destOrd="0" presId="urn:microsoft.com/office/officeart/2005/8/layout/list1"/>
    <dgm:cxn modelId="{9B26A833-D263-42D3-9976-E2A19963154F}" type="presParOf" srcId="{EA2AC16D-5811-4813-B270-5AC8164E2BC1}" destId="{636B3BF6-C39C-41C8-962E-7B10CC300CFA}" srcOrd="11" destOrd="0" presId="urn:microsoft.com/office/officeart/2005/8/layout/list1"/>
    <dgm:cxn modelId="{93622105-CA00-4A28-9A28-B8AD10422132}" type="presParOf" srcId="{EA2AC16D-5811-4813-B270-5AC8164E2BC1}" destId="{B396F699-EA80-4B85-AEF4-3770DDC16BDD}" srcOrd="12" destOrd="0" presId="urn:microsoft.com/office/officeart/2005/8/layout/list1"/>
    <dgm:cxn modelId="{44CC5204-6D65-43F1-88FD-4743E9FD1DD0}" type="presParOf" srcId="{B396F699-EA80-4B85-AEF4-3770DDC16BDD}" destId="{7BAF905E-2E7A-45E7-8B89-845BAC262F2A}" srcOrd="0" destOrd="0" presId="urn:microsoft.com/office/officeart/2005/8/layout/list1"/>
    <dgm:cxn modelId="{0C8A383B-3536-48E8-8477-48184BE10846}" type="presParOf" srcId="{B396F699-EA80-4B85-AEF4-3770DDC16BDD}" destId="{2E4118AA-1208-4B8E-9B22-B4F115899A76}" srcOrd="1" destOrd="0" presId="urn:microsoft.com/office/officeart/2005/8/layout/list1"/>
    <dgm:cxn modelId="{6262A6C1-BBFC-4D59-86A9-5A1C557CC1D9}" type="presParOf" srcId="{EA2AC16D-5811-4813-B270-5AC8164E2BC1}" destId="{161A5FB2-A78C-46E0-88DB-98F78ABE30B2}" srcOrd="13" destOrd="0" presId="urn:microsoft.com/office/officeart/2005/8/layout/list1"/>
    <dgm:cxn modelId="{3D9B169F-5B8E-4A6D-B2B0-D1FD7C5C647F}" type="presParOf" srcId="{EA2AC16D-5811-4813-B270-5AC8164E2BC1}" destId="{39565720-1B48-40AC-A34B-BD75AC460D24}" srcOrd="14" destOrd="0" presId="urn:microsoft.com/office/officeart/2005/8/layout/list1"/>
    <dgm:cxn modelId="{696B0D67-AF49-4485-9632-12E3F91AE416}" type="presParOf" srcId="{EA2AC16D-5811-4813-B270-5AC8164E2BC1}" destId="{8E9DE435-B714-4965-BA1E-01AC5E917949}" srcOrd="15" destOrd="0" presId="urn:microsoft.com/office/officeart/2005/8/layout/list1"/>
    <dgm:cxn modelId="{1D397258-0275-405D-B684-2B8117BD5277}" type="presParOf" srcId="{EA2AC16D-5811-4813-B270-5AC8164E2BC1}" destId="{902C5590-9231-4089-B7EB-609223A04978}" srcOrd="16" destOrd="0" presId="urn:microsoft.com/office/officeart/2005/8/layout/list1"/>
    <dgm:cxn modelId="{F815247A-7C73-4CA2-AC3B-02CF289D80AC}" type="presParOf" srcId="{902C5590-9231-4089-B7EB-609223A04978}" destId="{25716EE9-EBDD-4B91-9043-C37CD12CE05A}" srcOrd="0" destOrd="0" presId="urn:microsoft.com/office/officeart/2005/8/layout/list1"/>
    <dgm:cxn modelId="{D964FB6A-E168-4203-9B12-CF032C05EB37}" type="presParOf" srcId="{902C5590-9231-4089-B7EB-609223A04978}" destId="{C9059536-6CE9-4532-A602-04CADB661E9A}" srcOrd="1" destOrd="0" presId="urn:microsoft.com/office/officeart/2005/8/layout/list1"/>
    <dgm:cxn modelId="{B34B3AF3-BCB7-497F-9427-D7DBAE2748D7}" type="presParOf" srcId="{EA2AC16D-5811-4813-B270-5AC8164E2BC1}" destId="{1261EF3C-7DFC-4AAF-AEFC-C3FACFC4DE80}" srcOrd="17" destOrd="0" presId="urn:microsoft.com/office/officeart/2005/8/layout/list1"/>
    <dgm:cxn modelId="{2BDDB012-4CC2-48A7-90AF-6FCA9BA273C1}" type="presParOf" srcId="{EA2AC16D-5811-4813-B270-5AC8164E2BC1}" destId="{CC095118-DE9E-4270-AD1D-07299A3BE0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6EC009-4281-4B73-A5D1-29BDB77829E5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7C15FED5-C47A-4717-A178-EF346AFA4F3D}">
      <dgm:prSet phldrT="[Texto]" custT="1"/>
      <dgm:spPr>
        <a:solidFill>
          <a:srgbClr val="954FC9">
            <a:alpha val="89804"/>
          </a:srgbClr>
        </a:solidFill>
      </dgm:spPr>
      <dgm:t>
        <a:bodyPr/>
        <a:lstStyle/>
        <a:p>
          <a:pPr marL="285750" indent="-285750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000" dirty="0" smtClean="0"/>
            <a:t>3 meses desde publicación del Reglamento.</a:t>
          </a:r>
          <a:endParaRPr lang="es-CL" sz="2000" dirty="0"/>
        </a:p>
      </dgm:t>
    </dgm:pt>
    <dgm:pt modelId="{FA4ED09B-CFB1-40F4-AB3E-766173E596CB}" type="sibTrans" cxnId="{27CAC51D-7FD3-4305-9C59-C83C0D55DF73}">
      <dgm:prSet/>
      <dgm:spPr/>
      <dgm:t>
        <a:bodyPr/>
        <a:lstStyle/>
        <a:p>
          <a:endParaRPr lang="es-CL"/>
        </a:p>
      </dgm:t>
    </dgm:pt>
    <dgm:pt modelId="{08673FCC-955C-4C93-A9A3-D9A7C2FA5364}" type="parTrans" cxnId="{27CAC51D-7FD3-4305-9C59-C83C0D55DF73}">
      <dgm:prSet/>
      <dgm:spPr/>
      <dgm:t>
        <a:bodyPr/>
        <a:lstStyle/>
        <a:p>
          <a:endParaRPr lang="es-CL"/>
        </a:p>
      </dgm:t>
    </dgm:pt>
    <dgm:pt modelId="{044647E2-157E-450F-A67D-5515A869CB36}">
      <dgm:prSet phldrT="[Texto]"/>
      <dgm:spPr/>
      <dgm:t>
        <a:bodyPr/>
        <a:lstStyle/>
        <a:p>
          <a:r>
            <a:rPr lang="es-CL" b="1" dirty="0" smtClean="0"/>
            <a:t>Entrada en vigencia</a:t>
          </a:r>
          <a:endParaRPr lang="es-CL" b="1" dirty="0"/>
        </a:p>
      </dgm:t>
    </dgm:pt>
    <dgm:pt modelId="{154F4D17-9DC6-42B4-8606-8F456F3D4CC4}" type="sibTrans" cxnId="{8396A9C8-DA1B-41BF-AECE-C0AFE36D8DF1}">
      <dgm:prSet/>
      <dgm:spPr/>
      <dgm:t>
        <a:bodyPr/>
        <a:lstStyle/>
        <a:p>
          <a:endParaRPr lang="es-CL"/>
        </a:p>
      </dgm:t>
    </dgm:pt>
    <dgm:pt modelId="{A59B06F2-A47E-488D-80AE-1267D9BDF587}" type="parTrans" cxnId="{8396A9C8-DA1B-41BF-AECE-C0AFE36D8DF1}">
      <dgm:prSet/>
      <dgm:spPr/>
      <dgm:t>
        <a:bodyPr/>
        <a:lstStyle/>
        <a:p>
          <a:endParaRPr lang="es-CL"/>
        </a:p>
      </dgm:t>
    </dgm:pt>
    <dgm:pt modelId="{8CEFD4DD-FEDA-4718-8022-42F3294070F3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CL" sz="2000" dirty="0" smtClean="0"/>
            <a:t>Información a incluir en los Registros de </a:t>
          </a:r>
          <a:r>
            <a:rPr lang="es-CL" sz="2000" dirty="0" err="1" smtClean="0"/>
            <a:t>Lobbistas</a:t>
          </a:r>
          <a:r>
            <a:rPr lang="es-CL" sz="2000" dirty="0" smtClean="0"/>
            <a:t>, fecha de actualización, forma de publicación, procedimientos, plazos, antecedentes, etc.</a:t>
          </a:r>
          <a:endParaRPr lang="es-CL" sz="2000" dirty="0"/>
        </a:p>
      </dgm:t>
    </dgm:pt>
    <dgm:pt modelId="{AB35EF01-C011-46CD-A1FE-D3886B316F22}" type="sibTrans" cxnId="{B33833FC-3665-47E9-BC77-72C2795046D8}">
      <dgm:prSet/>
      <dgm:spPr/>
      <dgm:t>
        <a:bodyPr/>
        <a:lstStyle/>
        <a:p>
          <a:endParaRPr lang="es-CL"/>
        </a:p>
      </dgm:t>
    </dgm:pt>
    <dgm:pt modelId="{CF402070-8E61-4D21-97B7-8DF3CE26A828}" type="parTrans" cxnId="{B33833FC-3665-47E9-BC77-72C2795046D8}">
      <dgm:prSet/>
      <dgm:spPr/>
      <dgm:t>
        <a:bodyPr/>
        <a:lstStyle/>
        <a:p>
          <a:endParaRPr lang="es-CL"/>
        </a:p>
      </dgm:t>
    </dgm:pt>
    <dgm:pt modelId="{DE53B212-83BD-4839-9FCB-4EDEE713FE5E}">
      <dgm:prSet phldrT="[Texto]"/>
      <dgm:spPr>
        <a:solidFill>
          <a:srgbClr val="92D050"/>
        </a:solidFill>
      </dgm:spPr>
      <dgm:t>
        <a:bodyPr/>
        <a:lstStyle/>
        <a:p>
          <a:r>
            <a:rPr lang="es-CL" b="1" dirty="0" smtClean="0"/>
            <a:t>Reglamento</a:t>
          </a:r>
          <a:endParaRPr lang="es-CL" b="1" dirty="0"/>
        </a:p>
      </dgm:t>
    </dgm:pt>
    <dgm:pt modelId="{FB79DA83-1C07-49BB-8340-C08A157F7276}" type="sibTrans" cxnId="{90FF9D0A-F0D5-40A0-8BC3-F8E49A466230}">
      <dgm:prSet/>
      <dgm:spPr/>
      <dgm:t>
        <a:bodyPr/>
        <a:lstStyle/>
        <a:p>
          <a:endParaRPr lang="es-CL"/>
        </a:p>
      </dgm:t>
    </dgm:pt>
    <dgm:pt modelId="{AE8E4FF9-885C-411A-AD09-DD6AAF275953}" type="parTrans" cxnId="{90FF9D0A-F0D5-40A0-8BC3-F8E49A466230}">
      <dgm:prSet/>
      <dgm:spPr/>
      <dgm:t>
        <a:bodyPr/>
        <a:lstStyle/>
        <a:p>
          <a:endParaRPr lang="es-CL"/>
        </a:p>
      </dgm:t>
    </dgm:pt>
    <dgm:pt modelId="{667C3E53-4FD6-4CA9-880C-B7DA61CE80F1}">
      <dgm:prSet phldrT="[Texto]" custT="1"/>
      <dgm:spPr>
        <a:solidFill>
          <a:srgbClr val="954FC9">
            <a:alpha val="89804"/>
          </a:srgbClr>
        </a:solidFill>
      </dgm:spPr>
      <dgm:t>
        <a:bodyPr/>
        <a:lstStyle/>
        <a:p>
          <a:pPr marL="285750" indent="-285750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000" dirty="0" smtClean="0"/>
            <a:t>Respecto de Jefes de Servicio, Directores Regionales, Intendentes, Gobernadores, Seremis y Jefes de Gabinete, 8 meses.</a:t>
          </a:r>
          <a:endParaRPr lang="es-CL" sz="2000" dirty="0"/>
        </a:p>
      </dgm:t>
    </dgm:pt>
    <dgm:pt modelId="{4873E6A5-DF3D-4294-A083-6C6F3E9A26A3}" type="parTrans" cxnId="{586CA37C-8830-42E8-8CCC-6FC8F2528E37}">
      <dgm:prSet/>
      <dgm:spPr/>
      <dgm:t>
        <a:bodyPr/>
        <a:lstStyle/>
        <a:p>
          <a:endParaRPr lang="es-ES"/>
        </a:p>
      </dgm:t>
    </dgm:pt>
    <dgm:pt modelId="{F7C1D1AF-84DF-4AE4-B1CD-162A188C46EC}" type="sibTrans" cxnId="{586CA37C-8830-42E8-8CCC-6FC8F2528E37}">
      <dgm:prSet/>
      <dgm:spPr/>
      <dgm:t>
        <a:bodyPr/>
        <a:lstStyle/>
        <a:p>
          <a:endParaRPr lang="es-ES"/>
        </a:p>
      </dgm:t>
    </dgm:pt>
    <dgm:pt modelId="{0402BF31-B455-4456-92CC-BD83E9A959D3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CL" sz="2000" dirty="0" smtClean="0"/>
            <a:t>3 meses desde publicación de la ley</a:t>
          </a:r>
          <a:endParaRPr lang="es-CL" sz="2000" dirty="0"/>
        </a:p>
      </dgm:t>
    </dgm:pt>
    <dgm:pt modelId="{37791B40-BE69-429E-9EED-499E2A7CB341}" type="parTrans" cxnId="{150F2BE9-BB90-41B7-9229-D83B1840FAE8}">
      <dgm:prSet/>
      <dgm:spPr/>
      <dgm:t>
        <a:bodyPr/>
        <a:lstStyle/>
        <a:p>
          <a:endParaRPr lang="es-ES"/>
        </a:p>
      </dgm:t>
    </dgm:pt>
    <dgm:pt modelId="{0F5BE0A9-950C-447E-AB0A-85F5D411493C}" type="sibTrans" cxnId="{150F2BE9-BB90-41B7-9229-D83B1840FAE8}">
      <dgm:prSet/>
      <dgm:spPr/>
      <dgm:t>
        <a:bodyPr/>
        <a:lstStyle/>
        <a:p>
          <a:endParaRPr lang="es-ES"/>
        </a:p>
      </dgm:t>
    </dgm:pt>
    <dgm:pt modelId="{2A434B9B-881F-475A-B192-29886397A26A}" type="pres">
      <dgm:prSet presAssocID="{606EC009-4281-4B73-A5D1-29BDB77829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9B5F2B-1016-4318-8272-09A52C2A31BA}" type="pres">
      <dgm:prSet presAssocID="{DE53B212-83BD-4839-9FCB-4EDEE713FE5E}" presName="linNode" presStyleCnt="0"/>
      <dgm:spPr/>
      <dgm:t>
        <a:bodyPr/>
        <a:lstStyle/>
        <a:p>
          <a:endParaRPr lang="es-ES"/>
        </a:p>
      </dgm:t>
    </dgm:pt>
    <dgm:pt modelId="{9659950E-CE05-474E-837D-909B647AD83F}" type="pres">
      <dgm:prSet presAssocID="{DE53B212-83BD-4839-9FCB-4EDEE713FE5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AF57D4-B1BC-4733-A2C9-2D3B4F573BFE}" type="pres">
      <dgm:prSet presAssocID="{DE53B212-83BD-4839-9FCB-4EDEE713FE5E}" presName="childShp" presStyleLbl="bgAccFollowNode1" presStyleIdx="0" presStyleCnt="2" custScaleY="2489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9AA5A0-E62E-4310-B801-1DD86A9922D9}" type="pres">
      <dgm:prSet presAssocID="{FB79DA83-1C07-49BB-8340-C08A157F7276}" presName="spacing" presStyleCnt="0"/>
      <dgm:spPr/>
      <dgm:t>
        <a:bodyPr/>
        <a:lstStyle/>
        <a:p>
          <a:endParaRPr lang="es-ES"/>
        </a:p>
      </dgm:t>
    </dgm:pt>
    <dgm:pt modelId="{69852383-B01F-4472-92D4-CC38FD12AABB}" type="pres">
      <dgm:prSet presAssocID="{044647E2-157E-450F-A67D-5515A869CB36}" presName="linNode" presStyleCnt="0"/>
      <dgm:spPr/>
      <dgm:t>
        <a:bodyPr/>
        <a:lstStyle/>
        <a:p>
          <a:endParaRPr lang="es-ES"/>
        </a:p>
      </dgm:t>
    </dgm:pt>
    <dgm:pt modelId="{7C6ECC6A-5D41-4C42-BFF6-E057D90370DA}" type="pres">
      <dgm:prSet presAssocID="{044647E2-157E-450F-A67D-5515A869CB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680CE7-28A0-4469-9F98-D267130C83F1}" type="pres">
      <dgm:prSet presAssocID="{044647E2-157E-450F-A67D-5515A869CB36}" presName="childShp" presStyleLbl="bgAccFollowNode1" presStyleIdx="1" presStyleCnt="2" custScaleY="306143" custLinFactNeighborX="938" custLinFactNeighborY="15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E15FD1B-7F5D-49EC-80E3-D667BC358590}" type="presOf" srcId="{7C15FED5-C47A-4717-A178-EF346AFA4F3D}" destId="{02680CE7-28A0-4469-9F98-D267130C83F1}" srcOrd="0" destOrd="0" presId="urn:microsoft.com/office/officeart/2005/8/layout/vList6"/>
    <dgm:cxn modelId="{586CA37C-8830-42E8-8CCC-6FC8F2528E37}" srcId="{044647E2-157E-450F-A67D-5515A869CB36}" destId="{667C3E53-4FD6-4CA9-880C-B7DA61CE80F1}" srcOrd="1" destOrd="0" parTransId="{4873E6A5-DF3D-4294-A083-6C6F3E9A26A3}" sibTransId="{F7C1D1AF-84DF-4AE4-B1CD-162A188C46EC}"/>
    <dgm:cxn modelId="{8396A9C8-DA1B-41BF-AECE-C0AFE36D8DF1}" srcId="{606EC009-4281-4B73-A5D1-29BDB77829E5}" destId="{044647E2-157E-450F-A67D-5515A869CB36}" srcOrd="1" destOrd="0" parTransId="{A59B06F2-A47E-488D-80AE-1267D9BDF587}" sibTransId="{154F4D17-9DC6-42B4-8606-8F456F3D4CC4}"/>
    <dgm:cxn modelId="{00C97255-AD9B-4789-BEEA-5AA983F9A4AD}" type="presOf" srcId="{667C3E53-4FD6-4CA9-880C-B7DA61CE80F1}" destId="{02680CE7-28A0-4469-9F98-D267130C83F1}" srcOrd="0" destOrd="1" presId="urn:microsoft.com/office/officeart/2005/8/layout/vList6"/>
    <dgm:cxn modelId="{150F2BE9-BB90-41B7-9229-D83B1840FAE8}" srcId="{DE53B212-83BD-4839-9FCB-4EDEE713FE5E}" destId="{0402BF31-B455-4456-92CC-BD83E9A959D3}" srcOrd="1" destOrd="0" parTransId="{37791B40-BE69-429E-9EED-499E2A7CB341}" sibTransId="{0F5BE0A9-950C-447E-AB0A-85F5D411493C}"/>
    <dgm:cxn modelId="{BE3752B9-2EDA-4598-AB77-EA60DFF21990}" type="presOf" srcId="{0402BF31-B455-4456-92CC-BD83E9A959D3}" destId="{25AF57D4-B1BC-4733-A2C9-2D3B4F573BFE}" srcOrd="0" destOrd="1" presId="urn:microsoft.com/office/officeart/2005/8/layout/vList6"/>
    <dgm:cxn modelId="{EEE516DD-9A78-4574-8BAB-628A60186389}" type="presOf" srcId="{DE53B212-83BD-4839-9FCB-4EDEE713FE5E}" destId="{9659950E-CE05-474E-837D-909B647AD83F}" srcOrd="0" destOrd="0" presId="urn:microsoft.com/office/officeart/2005/8/layout/vList6"/>
    <dgm:cxn modelId="{5FB2F7E9-0CAC-4603-ABE8-B218214611AF}" type="presOf" srcId="{044647E2-157E-450F-A67D-5515A869CB36}" destId="{7C6ECC6A-5D41-4C42-BFF6-E057D90370DA}" srcOrd="0" destOrd="0" presId="urn:microsoft.com/office/officeart/2005/8/layout/vList6"/>
    <dgm:cxn modelId="{81C25DA5-7DE3-4AB2-9F7E-E1947D05C2DC}" type="presOf" srcId="{8CEFD4DD-FEDA-4718-8022-42F3294070F3}" destId="{25AF57D4-B1BC-4733-A2C9-2D3B4F573BFE}" srcOrd="0" destOrd="0" presId="urn:microsoft.com/office/officeart/2005/8/layout/vList6"/>
    <dgm:cxn modelId="{B33833FC-3665-47E9-BC77-72C2795046D8}" srcId="{DE53B212-83BD-4839-9FCB-4EDEE713FE5E}" destId="{8CEFD4DD-FEDA-4718-8022-42F3294070F3}" srcOrd="0" destOrd="0" parTransId="{CF402070-8E61-4D21-97B7-8DF3CE26A828}" sibTransId="{AB35EF01-C011-46CD-A1FE-D3886B316F22}"/>
    <dgm:cxn modelId="{95E43C11-A3C1-46F9-8457-2B7267DC74AE}" type="presOf" srcId="{606EC009-4281-4B73-A5D1-29BDB77829E5}" destId="{2A434B9B-881F-475A-B192-29886397A26A}" srcOrd="0" destOrd="0" presId="urn:microsoft.com/office/officeart/2005/8/layout/vList6"/>
    <dgm:cxn modelId="{90FF9D0A-F0D5-40A0-8BC3-F8E49A466230}" srcId="{606EC009-4281-4B73-A5D1-29BDB77829E5}" destId="{DE53B212-83BD-4839-9FCB-4EDEE713FE5E}" srcOrd="0" destOrd="0" parTransId="{AE8E4FF9-885C-411A-AD09-DD6AAF275953}" sibTransId="{FB79DA83-1C07-49BB-8340-C08A157F7276}"/>
    <dgm:cxn modelId="{27CAC51D-7FD3-4305-9C59-C83C0D55DF73}" srcId="{044647E2-157E-450F-A67D-5515A869CB36}" destId="{7C15FED5-C47A-4717-A178-EF346AFA4F3D}" srcOrd="0" destOrd="0" parTransId="{08673FCC-955C-4C93-A9A3-D9A7C2FA5364}" sibTransId="{FA4ED09B-CFB1-40F4-AB3E-766173E596CB}"/>
    <dgm:cxn modelId="{8E4EB1FB-DA24-44FD-B2CD-513BC373D5EB}" type="presParOf" srcId="{2A434B9B-881F-475A-B192-29886397A26A}" destId="{AF9B5F2B-1016-4318-8272-09A52C2A31BA}" srcOrd="0" destOrd="0" presId="urn:microsoft.com/office/officeart/2005/8/layout/vList6"/>
    <dgm:cxn modelId="{79F2D38E-EB94-4FFD-9D63-2108D21637BF}" type="presParOf" srcId="{AF9B5F2B-1016-4318-8272-09A52C2A31BA}" destId="{9659950E-CE05-474E-837D-909B647AD83F}" srcOrd="0" destOrd="0" presId="urn:microsoft.com/office/officeart/2005/8/layout/vList6"/>
    <dgm:cxn modelId="{0E4ED142-C767-472D-A9A8-1B408A0B7F80}" type="presParOf" srcId="{AF9B5F2B-1016-4318-8272-09A52C2A31BA}" destId="{25AF57D4-B1BC-4733-A2C9-2D3B4F573BFE}" srcOrd="1" destOrd="0" presId="urn:microsoft.com/office/officeart/2005/8/layout/vList6"/>
    <dgm:cxn modelId="{0D3408CB-93E0-452F-AA6C-BCE97FB23D12}" type="presParOf" srcId="{2A434B9B-881F-475A-B192-29886397A26A}" destId="{E09AA5A0-E62E-4310-B801-1DD86A9922D9}" srcOrd="1" destOrd="0" presId="urn:microsoft.com/office/officeart/2005/8/layout/vList6"/>
    <dgm:cxn modelId="{5CA6A51E-8922-4A5C-A48B-F5FFC03EA68A}" type="presParOf" srcId="{2A434B9B-881F-475A-B192-29886397A26A}" destId="{69852383-B01F-4472-92D4-CC38FD12AABB}" srcOrd="2" destOrd="0" presId="urn:microsoft.com/office/officeart/2005/8/layout/vList6"/>
    <dgm:cxn modelId="{1218C1DF-AEBB-494F-95D3-A7E343B88181}" type="presParOf" srcId="{69852383-B01F-4472-92D4-CC38FD12AABB}" destId="{7C6ECC6A-5D41-4C42-BFF6-E057D90370DA}" srcOrd="0" destOrd="0" presId="urn:microsoft.com/office/officeart/2005/8/layout/vList6"/>
    <dgm:cxn modelId="{ABD76450-2462-49C9-BE68-6560F84F73E1}" type="presParOf" srcId="{69852383-B01F-4472-92D4-CC38FD12AABB}" destId="{02680CE7-28A0-4469-9F98-D267130C83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C0A122-06BF-134F-A870-7C06DD70C5A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332AEE-1DBA-B04A-B44D-6D7175CF475F}">
      <dgm:prSet phldrT="[Texto]"/>
      <dgm:spPr/>
      <dgm:t>
        <a:bodyPr/>
        <a:lstStyle/>
        <a:p>
          <a:r>
            <a:rPr lang="es-ES" dirty="0" smtClean="0"/>
            <a:t>¿Quienes </a:t>
          </a:r>
          <a:r>
            <a:rPr lang="es-ES" dirty="0" smtClean="0"/>
            <a:t>pueden ser sancionados?</a:t>
          </a:r>
          <a:endParaRPr lang="es-ES" dirty="0"/>
        </a:p>
      </dgm:t>
    </dgm:pt>
    <dgm:pt modelId="{7BDA38F0-54CB-2A47-B4E7-CA08DB35D92A}" type="parTrans" cxnId="{57C808BB-1560-BC49-9FFA-795FA6CCDCD8}">
      <dgm:prSet/>
      <dgm:spPr/>
      <dgm:t>
        <a:bodyPr/>
        <a:lstStyle/>
        <a:p>
          <a:endParaRPr lang="es-ES"/>
        </a:p>
      </dgm:t>
    </dgm:pt>
    <dgm:pt modelId="{798ABA12-4A47-B043-816B-71E2E0384E8A}" type="sibTrans" cxnId="{57C808BB-1560-BC49-9FFA-795FA6CCDCD8}">
      <dgm:prSet/>
      <dgm:spPr/>
      <dgm:t>
        <a:bodyPr/>
        <a:lstStyle/>
        <a:p>
          <a:endParaRPr lang="es-ES"/>
        </a:p>
      </dgm:t>
    </dgm:pt>
    <dgm:pt modelId="{6D421153-4693-084D-9189-ED9505145DFD}">
      <dgm:prSet phldrT="[Texto]"/>
      <dgm:spPr/>
      <dgm:t>
        <a:bodyPr/>
        <a:lstStyle/>
        <a:p>
          <a:r>
            <a:rPr lang="es-ES" dirty="0" smtClean="0"/>
            <a:t>¿En </a:t>
          </a:r>
          <a:r>
            <a:rPr lang="es-ES" dirty="0" smtClean="0"/>
            <a:t>que consiste la sanción?/existen agravantes?</a:t>
          </a:r>
          <a:endParaRPr lang="es-ES" dirty="0"/>
        </a:p>
      </dgm:t>
    </dgm:pt>
    <dgm:pt modelId="{9DE3A123-4BA3-F14F-9B89-CB0E1441CEAF}" type="parTrans" cxnId="{1995F2A4-1C3C-9A4A-9508-95D9D576410F}">
      <dgm:prSet/>
      <dgm:spPr/>
      <dgm:t>
        <a:bodyPr/>
        <a:lstStyle/>
        <a:p>
          <a:endParaRPr lang="es-ES"/>
        </a:p>
      </dgm:t>
    </dgm:pt>
    <dgm:pt modelId="{D7E631EB-E2B8-704F-8957-A5E5E196E591}" type="sibTrans" cxnId="{1995F2A4-1C3C-9A4A-9508-95D9D576410F}">
      <dgm:prSet/>
      <dgm:spPr/>
      <dgm:t>
        <a:bodyPr/>
        <a:lstStyle/>
        <a:p>
          <a:endParaRPr lang="es-ES"/>
        </a:p>
      </dgm:t>
    </dgm:pt>
    <dgm:pt modelId="{0CC7B44E-2271-D443-B191-E19D4A0E847E}">
      <dgm:prSet phldrT="[Texto]"/>
      <dgm:spPr/>
      <dgm:t>
        <a:bodyPr/>
        <a:lstStyle/>
        <a:p>
          <a:endParaRPr lang="es-ES" dirty="0"/>
        </a:p>
      </dgm:t>
    </dgm:pt>
    <dgm:pt modelId="{2E6E51DF-CF6D-B74B-9845-CC00E7AB5DFF}" type="parTrans" cxnId="{8C782C31-FF03-EA4E-9A6F-C0A93C968815}">
      <dgm:prSet/>
      <dgm:spPr/>
      <dgm:t>
        <a:bodyPr/>
        <a:lstStyle/>
        <a:p>
          <a:endParaRPr lang="es-ES"/>
        </a:p>
      </dgm:t>
    </dgm:pt>
    <dgm:pt modelId="{84A9CD37-CD7B-AB45-8F91-197062D5685E}" type="sibTrans" cxnId="{8C782C31-FF03-EA4E-9A6F-C0A93C968815}">
      <dgm:prSet/>
      <dgm:spPr/>
      <dgm:t>
        <a:bodyPr/>
        <a:lstStyle/>
        <a:p>
          <a:endParaRPr lang="es-ES"/>
        </a:p>
      </dgm:t>
    </dgm:pt>
    <dgm:pt modelId="{D6555785-F89F-4140-8404-B70ACCCA08BE}">
      <dgm:prSet phldrT="[Texto]"/>
      <dgm:spPr/>
      <dgm:t>
        <a:bodyPr/>
        <a:lstStyle/>
        <a:p>
          <a:r>
            <a:rPr lang="es-ES" dirty="0" smtClean="0"/>
            <a:t>¿Quien </a:t>
          </a:r>
          <a:r>
            <a:rPr lang="es-ES" dirty="0" smtClean="0"/>
            <a:t>investiga y aplica la sanción? </a:t>
          </a:r>
          <a:endParaRPr lang="es-ES" dirty="0"/>
        </a:p>
      </dgm:t>
    </dgm:pt>
    <dgm:pt modelId="{5BB81E87-BDAF-A24D-9C77-D47005E69898}" type="parTrans" cxnId="{FCF49EFD-49E8-0B4E-9F67-0CD3941BC00A}">
      <dgm:prSet/>
      <dgm:spPr/>
      <dgm:t>
        <a:bodyPr/>
        <a:lstStyle/>
        <a:p>
          <a:endParaRPr lang="es-ES"/>
        </a:p>
      </dgm:t>
    </dgm:pt>
    <dgm:pt modelId="{A4D1D654-1EC5-1E4A-B7C0-2FFFE75F992F}" type="sibTrans" cxnId="{FCF49EFD-49E8-0B4E-9F67-0CD3941BC00A}">
      <dgm:prSet/>
      <dgm:spPr/>
      <dgm:t>
        <a:bodyPr/>
        <a:lstStyle/>
        <a:p>
          <a:endParaRPr lang="es-ES"/>
        </a:p>
      </dgm:t>
    </dgm:pt>
    <dgm:pt modelId="{D2BFB1F7-FE2C-094D-B517-0C189B06CA3C}">
      <dgm:prSet phldrT="[Texto]"/>
      <dgm:spPr/>
      <dgm:t>
        <a:bodyPr/>
        <a:lstStyle/>
        <a:p>
          <a:r>
            <a:rPr lang="es-ES" dirty="0" smtClean="0"/>
            <a:t>¿Qué </a:t>
          </a:r>
          <a:r>
            <a:rPr lang="es-ES" dirty="0" smtClean="0"/>
            <a:t>elementos disuasivos existen?</a:t>
          </a:r>
          <a:endParaRPr lang="es-ES" dirty="0"/>
        </a:p>
      </dgm:t>
    </dgm:pt>
    <dgm:pt modelId="{C17C2ECA-C82F-5D40-B879-34BD43E301DB}" type="parTrans" cxnId="{82F6BFA7-D9C2-3F45-8C90-10BA12065C5F}">
      <dgm:prSet/>
      <dgm:spPr/>
      <dgm:t>
        <a:bodyPr/>
        <a:lstStyle/>
        <a:p>
          <a:endParaRPr lang="es-ES"/>
        </a:p>
      </dgm:t>
    </dgm:pt>
    <dgm:pt modelId="{C633FD87-7D5C-1F43-901B-EEC1703A8DF4}" type="sibTrans" cxnId="{82F6BFA7-D9C2-3F45-8C90-10BA12065C5F}">
      <dgm:prSet/>
      <dgm:spPr/>
      <dgm:t>
        <a:bodyPr/>
        <a:lstStyle/>
        <a:p>
          <a:endParaRPr lang="es-ES"/>
        </a:p>
      </dgm:t>
    </dgm:pt>
    <dgm:pt modelId="{7A5D6A15-7CDE-6F43-BD04-328B01B50CF5}">
      <dgm:prSet phldrT="[Texto]"/>
      <dgm:spPr/>
      <dgm:t>
        <a:bodyPr/>
        <a:lstStyle/>
        <a:p>
          <a:endParaRPr lang="es-ES" dirty="0"/>
        </a:p>
      </dgm:t>
    </dgm:pt>
    <dgm:pt modelId="{853A80EA-FECA-D548-860E-332C3C1771C4}" type="parTrans" cxnId="{3DF48E0A-B9C3-284E-AE92-65E364CF37E4}">
      <dgm:prSet/>
      <dgm:spPr/>
      <dgm:t>
        <a:bodyPr/>
        <a:lstStyle/>
        <a:p>
          <a:endParaRPr lang="es-ES"/>
        </a:p>
      </dgm:t>
    </dgm:pt>
    <dgm:pt modelId="{B4BF62C3-0D07-7546-9658-D2AD71A70FE9}" type="sibTrans" cxnId="{3DF48E0A-B9C3-284E-AE92-65E364CF37E4}">
      <dgm:prSet/>
      <dgm:spPr/>
      <dgm:t>
        <a:bodyPr/>
        <a:lstStyle/>
        <a:p>
          <a:endParaRPr lang="es-ES"/>
        </a:p>
      </dgm:t>
    </dgm:pt>
    <dgm:pt modelId="{FBF02DCB-F641-874B-AE8A-D9FD18EBAB46}">
      <dgm:prSet phldrT="[Texto]"/>
      <dgm:spPr/>
      <dgm:t>
        <a:bodyPr/>
        <a:lstStyle/>
        <a:p>
          <a:r>
            <a:rPr lang="es-ES" dirty="0" smtClean="0"/>
            <a:t>¿Como </a:t>
          </a:r>
          <a:r>
            <a:rPr lang="es-ES" dirty="0" smtClean="0"/>
            <a:t>se llega a instruir un procedimiento sancionatorio?</a:t>
          </a:r>
          <a:endParaRPr lang="es-ES" dirty="0"/>
        </a:p>
      </dgm:t>
    </dgm:pt>
    <dgm:pt modelId="{99054AC6-4547-1748-9280-32456353E76F}" type="parTrans" cxnId="{56468F39-C3D9-AE4F-A42E-9ED671F09E51}">
      <dgm:prSet/>
      <dgm:spPr/>
      <dgm:t>
        <a:bodyPr/>
        <a:lstStyle/>
        <a:p>
          <a:endParaRPr lang="es-ES"/>
        </a:p>
      </dgm:t>
    </dgm:pt>
    <dgm:pt modelId="{8E05FC4C-C99E-1F45-A780-A358AA404358}" type="sibTrans" cxnId="{56468F39-C3D9-AE4F-A42E-9ED671F09E51}">
      <dgm:prSet/>
      <dgm:spPr/>
      <dgm:t>
        <a:bodyPr/>
        <a:lstStyle/>
        <a:p>
          <a:endParaRPr lang="es-ES"/>
        </a:p>
      </dgm:t>
    </dgm:pt>
    <dgm:pt modelId="{DF0A7032-CFCB-6947-9DF9-1DD6F0642010}">
      <dgm:prSet phldrT="[Texto]"/>
      <dgm:spPr/>
      <dgm:t>
        <a:bodyPr/>
        <a:lstStyle/>
        <a:p>
          <a:r>
            <a:rPr lang="es-ES" dirty="0" smtClean="0"/>
            <a:t>¿Existe </a:t>
          </a:r>
          <a:r>
            <a:rPr lang="es-ES" dirty="0" smtClean="0"/>
            <a:t>algún mecanismo para reclamar de las sanciones?</a:t>
          </a:r>
          <a:endParaRPr lang="es-ES" dirty="0"/>
        </a:p>
      </dgm:t>
    </dgm:pt>
    <dgm:pt modelId="{7818630D-EB33-4B40-95C1-BE1D616BD06F}" type="parTrans" cxnId="{BADA1243-9F0C-134B-B2F8-1DE21208C7F5}">
      <dgm:prSet/>
      <dgm:spPr/>
      <dgm:t>
        <a:bodyPr/>
        <a:lstStyle/>
        <a:p>
          <a:endParaRPr lang="es-ES"/>
        </a:p>
      </dgm:t>
    </dgm:pt>
    <dgm:pt modelId="{4C47C398-7DBA-4B41-AA1A-4CA7CB569157}" type="sibTrans" cxnId="{BADA1243-9F0C-134B-B2F8-1DE21208C7F5}">
      <dgm:prSet/>
      <dgm:spPr/>
      <dgm:t>
        <a:bodyPr/>
        <a:lstStyle/>
        <a:p>
          <a:endParaRPr lang="es-ES"/>
        </a:p>
      </dgm:t>
    </dgm:pt>
    <dgm:pt modelId="{4A7D996A-DB3A-C948-9C3F-DD7F0CDCCDB5}">
      <dgm:prSet phldrT="[Texto]"/>
      <dgm:spPr/>
      <dgm:t>
        <a:bodyPr/>
        <a:lstStyle/>
        <a:p>
          <a:endParaRPr lang="es-ES" dirty="0"/>
        </a:p>
      </dgm:t>
    </dgm:pt>
    <dgm:pt modelId="{CB08499B-6E90-E24B-9801-ADB5A4ED16C6}" type="sibTrans" cxnId="{BB1A7B0D-988A-2A45-98AB-BB0EDA95A16C}">
      <dgm:prSet/>
      <dgm:spPr/>
      <dgm:t>
        <a:bodyPr/>
        <a:lstStyle/>
        <a:p>
          <a:endParaRPr lang="es-ES"/>
        </a:p>
      </dgm:t>
    </dgm:pt>
    <dgm:pt modelId="{0E8982E2-5ECA-F544-A5BA-6BBCF8D89FBC}" type="parTrans" cxnId="{BB1A7B0D-988A-2A45-98AB-BB0EDA95A16C}">
      <dgm:prSet/>
      <dgm:spPr/>
      <dgm:t>
        <a:bodyPr/>
        <a:lstStyle/>
        <a:p>
          <a:endParaRPr lang="es-ES"/>
        </a:p>
      </dgm:t>
    </dgm:pt>
    <dgm:pt modelId="{3D838933-2E6A-A94E-9816-535489FFF825}" type="pres">
      <dgm:prSet presAssocID="{7AC0A122-06BF-134F-A870-7C06DD70C5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D788BB-E0B1-524B-9416-8BE3D42D7BDB}" type="pres">
      <dgm:prSet presAssocID="{4A7D996A-DB3A-C948-9C3F-DD7F0CDCCDB5}" presName="composite" presStyleCnt="0"/>
      <dgm:spPr/>
    </dgm:pt>
    <dgm:pt modelId="{343E413E-6DB9-C543-BE75-DF49BD7B9C7B}" type="pres">
      <dgm:prSet presAssocID="{4A7D996A-DB3A-C948-9C3F-DD7F0CDCCD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2FA1E-2E98-9742-9934-BE440A41A2DB}" type="pres">
      <dgm:prSet presAssocID="{4A7D996A-DB3A-C948-9C3F-DD7F0CDCCD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663AB-C021-4D42-A075-B13C0AD38D79}" type="pres">
      <dgm:prSet presAssocID="{CB08499B-6E90-E24B-9801-ADB5A4ED16C6}" presName="sp" presStyleCnt="0"/>
      <dgm:spPr/>
    </dgm:pt>
    <dgm:pt modelId="{E50A713D-3661-6D4F-BA56-86098B79A51F}" type="pres">
      <dgm:prSet presAssocID="{0CC7B44E-2271-D443-B191-E19D4A0E847E}" presName="composite" presStyleCnt="0"/>
      <dgm:spPr/>
    </dgm:pt>
    <dgm:pt modelId="{B7224553-FA59-2C43-89A2-8A8E1E450CCD}" type="pres">
      <dgm:prSet presAssocID="{0CC7B44E-2271-D443-B191-E19D4A0E84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76E84-F977-9A43-8A66-6223E43C4E73}" type="pres">
      <dgm:prSet presAssocID="{0CC7B44E-2271-D443-B191-E19D4A0E84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461BD-A3C6-5049-94CB-B3E36FA86EB1}" type="pres">
      <dgm:prSet presAssocID="{84A9CD37-CD7B-AB45-8F91-197062D5685E}" presName="sp" presStyleCnt="0"/>
      <dgm:spPr/>
    </dgm:pt>
    <dgm:pt modelId="{DAFC4DE2-6F1B-FB4A-8868-A3E13326321B}" type="pres">
      <dgm:prSet presAssocID="{7A5D6A15-7CDE-6F43-BD04-328B01B50CF5}" presName="composite" presStyleCnt="0"/>
      <dgm:spPr/>
    </dgm:pt>
    <dgm:pt modelId="{10394216-2589-F045-BFF9-E1AB6356C465}" type="pres">
      <dgm:prSet presAssocID="{7A5D6A15-7CDE-6F43-BD04-328B01B50C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042DEA-C7D7-4548-AA40-CA47BE964B96}" type="pres">
      <dgm:prSet presAssocID="{7A5D6A15-7CDE-6F43-BD04-328B01B50C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F49EFD-49E8-0B4E-9F67-0CD3941BC00A}" srcId="{0CC7B44E-2271-D443-B191-E19D4A0E847E}" destId="{D6555785-F89F-4140-8404-B70ACCCA08BE}" srcOrd="0" destOrd="0" parTransId="{5BB81E87-BDAF-A24D-9C77-D47005E69898}" sibTransId="{A4D1D654-1EC5-1E4A-B7C0-2FFFE75F992F}"/>
    <dgm:cxn modelId="{1995F2A4-1C3C-9A4A-9508-95D9D576410F}" srcId="{4A7D996A-DB3A-C948-9C3F-DD7F0CDCCDB5}" destId="{6D421153-4693-084D-9189-ED9505145DFD}" srcOrd="1" destOrd="0" parTransId="{9DE3A123-4BA3-F14F-9B89-CB0E1441CEAF}" sibTransId="{D7E631EB-E2B8-704F-8957-A5E5E196E591}"/>
    <dgm:cxn modelId="{D88DA19A-B603-461F-AEB7-2056D26C15AC}" type="presOf" srcId="{7AC0A122-06BF-134F-A870-7C06DD70C5A5}" destId="{3D838933-2E6A-A94E-9816-535489FFF825}" srcOrd="0" destOrd="0" presId="urn:microsoft.com/office/officeart/2005/8/layout/chevron2"/>
    <dgm:cxn modelId="{8C782C31-FF03-EA4E-9A6F-C0A93C968815}" srcId="{7AC0A122-06BF-134F-A870-7C06DD70C5A5}" destId="{0CC7B44E-2271-D443-B191-E19D4A0E847E}" srcOrd="1" destOrd="0" parTransId="{2E6E51DF-CF6D-B74B-9845-CC00E7AB5DFF}" sibTransId="{84A9CD37-CD7B-AB45-8F91-197062D5685E}"/>
    <dgm:cxn modelId="{57C808BB-1560-BC49-9FFA-795FA6CCDCD8}" srcId="{4A7D996A-DB3A-C948-9C3F-DD7F0CDCCDB5}" destId="{1D332AEE-1DBA-B04A-B44D-6D7175CF475F}" srcOrd="0" destOrd="0" parTransId="{7BDA38F0-54CB-2A47-B4E7-CA08DB35D92A}" sibTransId="{798ABA12-4A47-B043-816B-71E2E0384E8A}"/>
    <dgm:cxn modelId="{C24993BF-28E1-42AD-91D4-63653193B85A}" type="presOf" srcId="{1D332AEE-1DBA-B04A-B44D-6D7175CF475F}" destId="{95B2FA1E-2E98-9742-9934-BE440A41A2DB}" srcOrd="0" destOrd="0" presId="urn:microsoft.com/office/officeart/2005/8/layout/chevron2"/>
    <dgm:cxn modelId="{BADA1243-9F0C-134B-B2F8-1DE21208C7F5}" srcId="{7A5D6A15-7CDE-6F43-BD04-328B01B50CF5}" destId="{DF0A7032-CFCB-6947-9DF9-1DD6F0642010}" srcOrd="1" destOrd="0" parTransId="{7818630D-EB33-4B40-95C1-BE1D616BD06F}" sibTransId="{4C47C398-7DBA-4B41-AA1A-4CA7CB569157}"/>
    <dgm:cxn modelId="{3ECDFCE9-BA67-4E75-B403-C1A00B5AEAA6}" type="presOf" srcId="{7A5D6A15-7CDE-6F43-BD04-328B01B50CF5}" destId="{10394216-2589-F045-BFF9-E1AB6356C465}" srcOrd="0" destOrd="0" presId="urn:microsoft.com/office/officeart/2005/8/layout/chevron2"/>
    <dgm:cxn modelId="{82F6BFA7-D9C2-3F45-8C90-10BA12065C5F}" srcId="{0CC7B44E-2271-D443-B191-E19D4A0E847E}" destId="{D2BFB1F7-FE2C-094D-B517-0C189B06CA3C}" srcOrd="1" destOrd="0" parTransId="{C17C2ECA-C82F-5D40-B879-34BD43E301DB}" sibTransId="{C633FD87-7D5C-1F43-901B-EEC1703A8DF4}"/>
    <dgm:cxn modelId="{56468F39-C3D9-AE4F-A42E-9ED671F09E51}" srcId="{7A5D6A15-7CDE-6F43-BD04-328B01B50CF5}" destId="{FBF02DCB-F641-874B-AE8A-D9FD18EBAB46}" srcOrd="0" destOrd="0" parTransId="{99054AC6-4547-1748-9280-32456353E76F}" sibTransId="{8E05FC4C-C99E-1F45-A780-A358AA404358}"/>
    <dgm:cxn modelId="{6EE234C3-27BB-4965-95CA-C6EE6442B5FD}" type="presOf" srcId="{FBF02DCB-F641-874B-AE8A-D9FD18EBAB46}" destId="{22042DEA-C7D7-4548-AA40-CA47BE964B96}" srcOrd="0" destOrd="0" presId="urn:microsoft.com/office/officeart/2005/8/layout/chevron2"/>
    <dgm:cxn modelId="{73ED9939-74DC-4D73-813A-C2C1D65C34A0}" type="presOf" srcId="{0CC7B44E-2271-D443-B191-E19D4A0E847E}" destId="{B7224553-FA59-2C43-89A2-8A8E1E450CCD}" srcOrd="0" destOrd="0" presId="urn:microsoft.com/office/officeart/2005/8/layout/chevron2"/>
    <dgm:cxn modelId="{83B07384-8C58-408F-BDEA-AEB21BE4CC9F}" type="presOf" srcId="{DF0A7032-CFCB-6947-9DF9-1DD6F0642010}" destId="{22042DEA-C7D7-4548-AA40-CA47BE964B96}" srcOrd="0" destOrd="1" presId="urn:microsoft.com/office/officeart/2005/8/layout/chevron2"/>
    <dgm:cxn modelId="{BB1A7B0D-988A-2A45-98AB-BB0EDA95A16C}" srcId="{7AC0A122-06BF-134F-A870-7C06DD70C5A5}" destId="{4A7D996A-DB3A-C948-9C3F-DD7F0CDCCDB5}" srcOrd="0" destOrd="0" parTransId="{0E8982E2-5ECA-F544-A5BA-6BBCF8D89FBC}" sibTransId="{CB08499B-6E90-E24B-9801-ADB5A4ED16C6}"/>
    <dgm:cxn modelId="{4FB2D291-BDF9-4DF9-9E58-309384A4D458}" type="presOf" srcId="{D2BFB1F7-FE2C-094D-B517-0C189B06CA3C}" destId="{A5B76E84-F977-9A43-8A66-6223E43C4E73}" srcOrd="0" destOrd="1" presId="urn:microsoft.com/office/officeart/2005/8/layout/chevron2"/>
    <dgm:cxn modelId="{3DF48E0A-B9C3-284E-AE92-65E364CF37E4}" srcId="{7AC0A122-06BF-134F-A870-7C06DD70C5A5}" destId="{7A5D6A15-7CDE-6F43-BD04-328B01B50CF5}" srcOrd="2" destOrd="0" parTransId="{853A80EA-FECA-D548-860E-332C3C1771C4}" sibTransId="{B4BF62C3-0D07-7546-9658-D2AD71A70FE9}"/>
    <dgm:cxn modelId="{DBBFEDEB-93EB-4E11-8A3A-D637947DB21A}" type="presOf" srcId="{4A7D996A-DB3A-C948-9C3F-DD7F0CDCCDB5}" destId="{343E413E-6DB9-C543-BE75-DF49BD7B9C7B}" srcOrd="0" destOrd="0" presId="urn:microsoft.com/office/officeart/2005/8/layout/chevron2"/>
    <dgm:cxn modelId="{9AD3C24B-9EFE-4F1E-9D43-497B72D19822}" type="presOf" srcId="{6D421153-4693-084D-9189-ED9505145DFD}" destId="{95B2FA1E-2E98-9742-9934-BE440A41A2DB}" srcOrd="0" destOrd="1" presId="urn:microsoft.com/office/officeart/2005/8/layout/chevron2"/>
    <dgm:cxn modelId="{2F48E439-40C3-4974-83A5-B248046811AA}" type="presOf" srcId="{D6555785-F89F-4140-8404-B70ACCCA08BE}" destId="{A5B76E84-F977-9A43-8A66-6223E43C4E73}" srcOrd="0" destOrd="0" presId="urn:microsoft.com/office/officeart/2005/8/layout/chevron2"/>
    <dgm:cxn modelId="{D1D781DB-94D0-4FDF-9188-37EEEA418E8C}" type="presParOf" srcId="{3D838933-2E6A-A94E-9816-535489FFF825}" destId="{A5D788BB-E0B1-524B-9416-8BE3D42D7BDB}" srcOrd="0" destOrd="0" presId="urn:microsoft.com/office/officeart/2005/8/layout/chevron2"/>
    <dgm:cxn modelId="{469706F9-50C7-4A07-8900-30B7C20249BE}" type="presParOf" srcId="{A5D788BB-E0B1-524B-9416-8BE3D42D7BDB}" destId="{343E413E-6DB9-C543-BE75-DF49BD7B9C7B}" srcOrd="0" destOrd="0" presId="urn:microsoft.com/office/officeart/2005/8/layout/chevron2"/>
    <dgm:cxn modelId="{5AB00B00-F7C5-4ED1-B392-5B0BEBC7DB38}" type="presParOf" srcId="{A5D788BB-E0B1-524B-9416-8BE3D42D7BDB}" destId="{95B2FA1E-2E98-9742-9934-BE440A41A2DB}" srcOrd="1" destOrd="0" presId="urn:microsoft.com/office/officeart/2005/8/layout/chevron2"/>
    <dgm:cxn modelId="{2149A3A4-558D-4E49-9343-3FEAB4BA63FF}" type="presParOf" srcId="{3D838933-2E6A-A94E-9816-535489FFF825}" destId="{99D663AB-C021-4D42-A075-B13C0AD38D79}" srcOrd="1" destOrd="0" presId="urn:microsoft.com/office/officeart/2005/8/layout/chevron2"/>
    <dgm:cxn modelId="{F90DF5D4-50F8-4B8E-B1D4-DF46F8FA7B59}" type="presParOf" srcId="{3D838933-2E6A-A94E-9816-535489FFF825}" destId="{E50A713D-3661-6D4F-BA56-86098B79A51F}" srcOrd="2" destOrd="0" presId="urn:microsoft.com/office/officeart/2005/8/layout/chevron2"/>
    <dgm:cxn modelId="{268F9FA1-4BCA-4D93-A846-A8B58DB9D785}" type="presParOf" srcId="{E50A713D-3661-6D4F-BA56-86098B79A51F}" destId="{B7224553-FA59-2C43-89A2-8A8E1E450CCD}" srcOrd="0" destOrd="0" presId="urn:microsoft.com/office/officeart/2005/8/layout/chevron2"/>
    <dgm:cxn modelId="{764AD91A-3C9E-4179-86D2-462D39AFB137}" type="presParOf" srcId="{E50A713D-3661-6D4F-BA56-86098B79A51F}" destId="{A5B76E84-F977-9A43-8A66-6223E43C4E73}" srcOrd="1" destOrd="0" presId="urn:microsoft.com/office/officeart/2005/8/layout/chevron2"/>
    <dgm:cxn modelId="{C4538F1F-A4B1-4AEF-B5D3-0291FF310133}" type="presParOf" srcId="{3D838933-2E6A-A94E-9816-535489FFF825}" destId="{31F461BD-A3C6-5049-94CB-B3E36FA86EB1}" srcOrd="3" destOrd="0" presId="urn:microsoft.com/office/officeart/2005/8/layout/chevron2"/>
    <dgm:cxn modelId="{0D0162E7-CD20-47A5-A812-9316404FA339}" type="presParOf" srcId="{3D838933-2E6A-A94E-9816-535489FFF825}" destId="{DAFC4DE2-6F1B-FB4A-8868-A3E13326321B}" srcOrd="4" destOrd="0" presId="urn:microsoft.com/office/officeart/2005/8/layout/chevron2"/>
    <dgm:cxn modelId="{32C8E6E9-717D-48BF-B97D-8D2A7D12621F}" type="presParOf" srcId="{DAFC4DE2-6F1B-FB4A-8868-A3E13326321B}" destId="{10394216-2589-F045-BFF9-E1AB6356C465}" srcOrd="0" destOrd="0" presId="urn:microsoft.com/office/officeart/2005/8/layout/chevron2"/>
    <dgm:cxn modelId="{BD8AF42D-0931-40F9-828B-F95C581A9140}" type="presParOf" srcId="{DAFC4DE2-6F1B-FB4A-8868-A3E13326321B}" destId="{22042DEA-C7D7-4548-AA40-CA47BE964B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C3E28-705F-4F25-8400-4D3FF15469D9}" type="doc">
      <dgm:prSet loTypeId="urn:microsoft.com/office/officeart/2005/8/layout/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DBBFDC8-6E2C-46A4-AE57-5E7E7795CCDC}">
      <dgm:prSet/>
      <dgm:spPr/>
      <dgm:t>
        <a:bodyPr/>
        <a:lstStyle/>
        <a:p>
          <a:pPr rtl="0"/>
          <a:r>
            <a:rPr lang="es-CL" b="1" dirty="0" smtClean="0"/>
            <a:t>Mal manejo de conflictos de interés por parte de las </a:t>
          </a:r>
          <a:r>
            <a:rPr lang="es-CL" b="1" dirty="0" smtClean="0"/>
            <a:t>autoridades públicas </a:t>
          </a:r>
          <a:endParaRPr lang="es-CL" dirty="0"/>
        </a:p>
      </dgm:t>
    </dgm:pt>
    <dgm:pt modelId="{78626F84-4D19-4C01-8DF1-A1737D31112E}" type="parTrans" cxnId="{B56A6AAE-E4B1-4B90-8FE9-873F283AFDA9}">
      <dgm:prSet/>
      <dgm:spPr/>
      <dgm:t>
        <a:bodyPr/>
        <a:lstStyle/>
        <a:p>
          <a:endParaRPr lang="es-CL"/>
        </a:p>
      </dgm:t>
    </dgm:pt>
    <dgm:pt modelId="{5D9B3F97-3067-407D-8B72-B395C69098E2}" type="sibTrans" cxnId="{B56A6AAE-E4B1-4B90-8FE9-873F283AFDA9}">
      <dgm:prSet/>
      <dgm:spPr/>
      <dgm:t>
        <a:bodyPr/>
        <a:lstStyle/>
        <a:p>
          <a:endParaRPr lang="es-CL"/>
        </a:p>
      </dgm:t>
    </dgm:pt>
    <dgm:pt modelId="{73704B39-DE18-48FA-B9BA-0AB9EE8D6BFF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 smtClean="0"/>
            <a:t>Potencial de lesionar la confianza de los ciudadanos en </a:t>
          </a:r>
          <a:r>
            <a:rPr lang="es-CL" b="1" dirty="0" smtClean="0"/>
            <a:t>dichas instituciones, con el consecuente detrimento para la democracia.</a:t>
          </a:r>
          <a:endParaRPr lang="es-CL" dirty="0" smtClean="0"/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33A47C6F-2350-4EF3-866D-A648C951EAFD}" type="parTrans" cxnId="{DAF5F11A-7BFC-4AE5-AE83-B0E34868A1FD}">
      <dgm:prSet/>
      <dgm:spPr/>
      <dgm:t>
        <a:bodyPr/>
        <a:lstStyle/>
        <a:p>
          <a:endParaRPr lang="es-CL"/>
        </a:p>
      </dgm:t>
    </dgm:pt>
    <dgm:pt modelId="{DD656A87-51F3-4AAC-A1CD-8E10CB242E8F}" type="sibTrans" cxnId="{DAF5F11A-7BFC-4AE5-AE83-B0E34868A1FD}">
      <dgm:prSet/>
      <dgm:spPr/>
      <dgm:t>
        <a:bodyPr/>
        <a:lstStyle/>
        <a:p>
          <a:endParaRPr lang="es-CL"/>
        </a:p>
      </dgm:t>
    </dgm:pt>
    <dgm:pt modelId="{90917AE7-2D55-4200-B4FD-BAFE3C9182F9}" type="pres">
      <dgm:prSet presAssocID="{E01C3E28-705F-4F25-8400-4D3FF15469D9}" presName="Name0" presStyleCnt="0">
        <dgm:presLayoutVars>
          <dgm:dir/>
          <dgm:resizeHandles val="exact"/>
        </dgm:presLayoutVars>
      </dgm:prSet>
      <dgm:spPr/>
    </dgm:pt>
    <dgm:pt modelId="{8C1ED4AD-8E8F-42BC-A41A-81654632ED14}" type="pres">
      <dgm:prSet presAssocID="{EDBBFDC8-6E2C-46A4-AE57-5E7E7795CCDC}" presName="node" presStyleLbl="node1" presStyleIdx="0" presStyleCnt="2">
        <dgm:presLayoutVars>
          <dgm:bulletEnabled val="1"/>
        </dgm:presLayoutVars>
      </dgm:prSet>
      <dgm:spPr/>
    </dgm:pt>
    <dgm:pt modelId="{A8D40D9C-E983-4EEB-8A23-B586BA5F28C1}" type="pres">
      <dgm:prSet presAssocID="{5D9B3F97-3067-407D-8B72-B395C69098E2}" presName="sibTrans" presStyleLbl="sibTrans2D1" presStyleIdx="0" presStyleCnt="1"/>
      <dgm:spPr/>
    </dgm:pt>
    <dgm:pt modelId="{70806509-1446-47A3-B6AE-128A5FADE83D}" type="pres">
      <dgm:prSet presAssocID="{5D9B3F97-3067-407D-8B72-B395C69098E2}" presName="connectorText" presStyleLbl="sibTrans2D1" presStyleIdx="0" presStyleCnt="1"/>
      <dgm:spPr/>
    </dgm:pt>
    <dgm:pt modelId="{B8B20D8C-1260-4465-93C7-BEF87A01F0AE}" type="pres">
      <dgm:prSet presAssocID="{73704B39-DE18-48FA-B9BA-0AB9EE8D6BF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E13E4A7-6462-4F7A-B4A3-192937187A8A}" type="presOf" srcId="{E01C3E28-705F-4F25-8400-4D3FF15469D9}" destId="{90917AE7-2D55-4200-B4FD-BAFE3C9182F9}" srcOrd="0" destOrd="0" presId="urn:microsoft.com/office/officeart/2005/8/layout/process1"/>
    <dgm:cxn modelId="{8B8CBD81-F28C-4559-A304-71A48AB68289}" type="presOf" srcId="{73704B39-DE18-48FA-B9BA-0AB9EE8D6BFF}" destId="{B8B20D8C-1260-4465-93C7-BEF87A01F0AE}" srcOrd="0" destOrd="0" presId="urn:microsoft.com/office/officeart/2005/8/layout/process1"/>
    <dgm:cxn modelId="{B56A6AAE-E4B1-4B90-8FE9-873F283AFDA9}" srcId="{E01C3E28-705F-4F25-8400-4D3FF15469D9}" destId="{EDBBFDC8-6E2C-46A4-AE57-5E7E7795CCDC}" srcOrd="0" destOrd="0" parTransId="{78626F84-4D19-4C01-8DF1-A1737D31112E}" sibTransId="{5D9B3F97-3067-407D-8B72-B395C69098E2}"/>
    <dgm:cxn modelId="{DAF5F11A-7BFC-4AE5-AE83-B0E34868A1FD}" srcId="{E01C3E28-705F-4F25-8400-4D3FF15469D9}" destId="{73704B39-DE18-48FA-B9BA-0AB9EE8D6BFF}" srcOrd="1" destOrd="0" parTransId="{33A47C6F-2350-4EF3-866D-A648C951EAFD}" sibTransId="{DD656A87-51F3-4AAC-A1CD-8E10CB242E8F}"/>
    <dgm:cxn modelId="{C4AE091B-0A90-487E-B423-E737AD7EA8AE}" type="presOf" srcId="{5D9B3F97-3067-407D-8B72-B395C69098E2}" destId="{70806509-1446-47A3-B6AE-128A5FADE83D}" srcOrd="1" destOrd="0" presId="urn:microsoft.com/office/officeart/2005/8/layout/process1"/>
    <dgm:cxn modelId="{7AC534F5-BA55-4499-B110-68FAB481916F}" type="presOf" srcId="{5D9B3F97-3067-407D-8B72-B395C69098E2}" destId="{A8D40D9C-E983-4EEB-8A23-B586BA5F28C1}" srcOrd="0" destOrd="0" presId="urn:microsoft.com/office/officeart/2005/8/layout/process1"/>
    <dgm:cxn modelId="{D338BCC8-11E3-4C6C-9DE3-3F74CDED4738}" type="presOf" srcId="{EDBBFDC8-6E2C-46A4-AE57-5E7E7795CCDC}" destId="{8C1ED4AD-8E8F-42BC-A41A-81654632ED14}" srcOrd="0" destOrd="0" presId="urn:microsoft.com/office/officeart/2005/8/layout/process1"/>
    <dgm:cxn modelId="{313AEC48-D04F-49F4-9CF3-3B364A1C5443}" type="presParOf" srcId="{90917AE7-2D55-4200-B4FD-BAFE3C9182F9}" destId="{8C1ED4AD-8E8F-42BC-A41A-81654632ED14}" srcOrd="0" destOrd="0" presId="urn:microsoft.com/office/officeart/2005/8/layout/process1"/>
    <dgm:cxn modelId="{0A075878-28A7-4325-BD72-C3BFBAA87968}" type="presParOf" srcId="{90917AE7-2D55-4200-B4FD-BAFE3C9182F9}" destId="{A8D40D9C-E983-4EEB-8A23-B586BA5F28C1}" srcOrd="1" destOrd="0" presId="urn:microsoft.com/office/officeart/2005/8/layout/process1"/>
    <dgm:cxn modelId="{411A9E00-863D-48B5-865C-984253A1C11D}" type="presParOf" srcId="{A8D40D9C-E983-4EEB-8A23-B586BA5F28C1}" destId="{70806509-1446-47A3-B6AE-128A5FADE83D}" srcOrd="0" destOrd="0" presId="urn:microsoft.com/office/officeart/2005/8/layout/process1"/>
    <dgm:cxn modelId="{FB78BA03-CBD5-4C18-8F8E-2DD02082D0B5}" type="presParOf" srcId="{90917AE7-2D55-4200-B4FD-BAFE3C9182F9}" destId="{B8B20D8C-1260-4465-93C7-BEF87A01F0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FF3FD-F1B9-442F-8232-99D548AA6648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1E3CAA5-1FDB-4132-90F8-A4B8212C1826}">
      <dgm:prSet custT="1"/>
      <dgm:spPr>
        <a:solidFill>
          <a:srgbClr val="FFC000"/>
        </a:solidFill>
      </dgm:spPr>
      <dgm:t>
        <a:bodyPr/>
        <a:lstStyle/>
        <a:p>
          <a:pPr algn="just"/>
          <a:r>
            <a:rPr lang="es-CL" sz="1400" dirty="0" smtClean="0">
              <a:solidFill>
                <a:schemeClr val="tx1"/>
              </a:solidFill>
              <a:latin typeface="+mn-lt"/>
            </a:rPr>
            <a:t>El Tráfico de Influencias conlleva un </a:t>
          </a:r>
          <a:r>
            <a:rPr lang="es-CL" sz="1400" b="1" dirty="0" smtClean="0">
              <a:solidFill>
                <a:schemeClr val="tx1"/>
              </a:solidFill>
              <a:latin typeface="+mn-lt"/>
            </a:rPr>
            <a:t>intercambio de favores, beneficios o privilegios </a:t>
          </a:r>
          <a:r>
            <a:rPr lang="es-CL" sz="1400" dirty="0" smtClean="0">
              <a:solidFill>
                <a:schemeClr val="tx1"/>
              </a:solidFill>
              <a:latin typeface="+mn-lt"/>
            </a:rPr>
            <a:t>de carácter privado entre un actor privado interesado y un funcionario o autoridad pública haciendo uso o abuso de las atribuciones, prerrogativas, vinculaciones o potestades a su alcance en virtud de su cargo, función o posición</a:t>
          </a:r>
          <a:endParaRPr lang="es-CL" sz="1400" dirty="0">
            <a:solidFill>
              <a:schemeClr val="tx1"/>
            </a:solidFill>
            <a:latin typeface="+mn-lt"/>
          </a:endParaRPr>
        </a:p>
      </dgm:t>
    </dgm:pt>
    <dgm:pt modelId="{787964BD-8518-4721-903F-C868787C2A28}" type="parTrans" cxnId="{A1F5C8EF-A6B8-4B4E-B48E-70E2C1E7AB6E}">
      <dgm:prSet/>
      <dgm:spPr/>
      <dgm:t>
        <a:bodyPr/>
        <a:lstStyle/>
        <a:p>
          <a:endParaRPr lang="es-CL"/>
        </a:p>
      </dgm:t>
    </dgm:pt>
    <dgm:pt modelId="{94A8EAB0-9ED2-413F-B2B3-E39FA8C72A5D}" type="sibTrans" cxnId="{A1F5C8EF-A6B8-4B4E-B48E-70E2C1E7AB6E}">
      <dgm:prSet/>
      <dgm:spPr/>
      <dgm:t>
        <a:bodyPr/>
        <a:lstStyle/>
        <a:p>
          <a:endParaRPr lang="es-CL"/>
        </a:p>
      </dgm:t>
    </dgm:pt>
    <dgm:pt modelId="{77EDCF83-7939-48DB-9D69-CEF867F9FF4F}">
      <dgm:prSet/>
      <dgm:spPr>
        <a:solidFill>
          <a:srgbClr val="7030A0"/>
        </a:solidFill>
      </dgm:spPr>
      <dgm:t>
        <a:bodyPr/>
        <a:lstStyle/>
        <a:p>
          <a:pPr algn="just"/>
          <a:r>
            <a:rPr lang="es-CL" b="1" dirty="0" smtClean="0"/>
            <a:t>Toda actividad de influencia que conlleve el intercambio o la promesa de beneficios o privilegio</a:t>
          </a:r>
          <a:r>
            <a:rPr lang="es-CL" dirty="0" smtClean="0"/>
            <a:t>s de carácter privado para un funcionario público por una determinada acción u omisión en virtud de su cargo o función, en favor de los intereses o en beneficio de un privado interesado, </a:t>
          </a:r>
          <a:r>
            <a:rPr lang="es-CL" b="1" u="sng" dirty="0" smtClean="0"/>
            <a:t>constituye tráfico de influencias u otro tipo de delito de corrupción</a:t>
          </a:r>
          <a:r>
            <a:rPr lang="es-CL" dirty="0" smtClean="0"/>
            <a:t>, no de lobby.</a:t>
          </a:r>
          <a:endParaRPr lang="es-CL" dirty="0"/>
        </a:p>
      </dgm:t>
    </dgm:pt>
    <dgm:pt modelId="{145DB020-74DE-4502-965E-8774A1A99AB5}" type="parTrans" cxnId="{E97B8E35-06FB-4413-A3DA-CD650F0B1A34}">
      <dgm:prSet/>
      <dgm:spPr/>
      <dgm:t>
        <a:bodyPr/>
        <a:lstStyle/>
        <a:p>
          <a:endParaRPr lang="es-CL"/>
        </a:p>
      </dgm:t>
    </dgm:pt>
    <dgm:pt modelId="{242D3141-0229-4AE7-8705-24D787840BA4}" type="sibTrans" cxnId="{E97B8E35-06FB-4413-A3DA-CD650F0B1A34}">
      <dgm:prSet/>
      <dgm:spPr/>
      <dgm:t>
        <a:bodyPr/>
        <a:lstStyle/>
        <a:p>
          <a:endParaRPr lang="es-CL"/>
        </a:p>
      </dgm:t>
    </dgm:pt>
    <dgm:pt modelId="{1B0A5963-BDAD-414D-B0D5-A65C95D193F4}">
      <dgm:prSet/>
      <dgm:spPr>
        <a:solidFill>
          <a:srgbClr val="3E988D"/>
        </a:solidFill>
      </dgm:spPr>
      <dgm:t>
        <a:bodyPr/>
        <a:lstStyle/>
        <a:p>
          <a:pPr algn="just"/>
          <a:r>
            <a:rPr lang="es-CL" dirty="0" smtClean="0"/>
            <a:t>Envuelve el intercambio, insinuación u oferta de beneficios, privilegios o ventajas para un funcionario o autoridad pública por una determinada acción u omisión en virtud de su cargo o función, como la amenaza o insinuación de medidas o acciones que lo perjudiquen.</a:t>
          </a:r>
          <a:endParaRPr lang="es-CL" dirty="0"/>
        </a:p>
      </dgm:t>
    </dgm:pt>
    <dgm:pt modelId="{065AF25B-016B-468E-9D98-628DFEA29E13}" type="parTrans" cxnId="{24930942-0D41-4862-85A0-74D176CC4857}">
      <dgm:prSet/>
      <dgm:spPr/>
      <dgm:t>
        <a:bodyPr/>
        <a:lstStyle/>
        <a:p>
          <a:endParaRPr lang="es-CL"/>
        </a:p>
      </dgm:t>
    </dgm:pt>
    <dgm:pt modelId="{175E541B-B4BD-45EE-959F-2BF87A6D638A}" type="sibTrans" cxnId="{24930942-0D41-4862-85A0-74D176CC4857}">
      <dgm:prSet/>
      <dgm:spPr/>
      <dgm:t>
        <a:bodyPr/>
        <a:lstStyle/>
        <a:p>
          <a:endParaRPr lang="es-CL"/>
        </a:p>
      </dgm:t>
    </dgm:pt>
    <dgm:pt modelId="{43B62CBE-651D-4342-B782-425C839B24C4}" type="pres">
      <dgm:prSet presAssocID="{A8BFF3FD-F1B9-442F-8232-99D548AA66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CFB67B-BAB0-46B8-A4D6-DC6A6258C3AA}" type="pres">
      <dgm:prSet presAssocID="{F1E3CAA5-1FDB-4132-90F8-A4B8212C1826}" presName="comp" presStyleCnt="0"/>
      <dgm:spPr/>
    </dgm:pt>
    <dgm:pt modelId="{70227BB7-5A74-4BBF-8789-6899D05A3C1C}" type="pres">
      <dgm:prSet presAssocID="{F1E3CAA5-1FDB-4132-90F8-A4B8212C1826}" presName="box" presStyleLbl="node1" presStyleIdx="0" presStyleCnt="3"/>
      <dgm:spPr/>
      <dgm:t>
        <a:bodyPr/>
        <a:lstStyle/>
        <a:p>
          <a:endParaRPr lang="es-ES"/>
        </a:p>
      </dgm:t>
    </dgm:pt>
    <dgm:pt modelId="{4632763E-496C-4977-B82F-1C3BFC40FAFE}" type="pres">
      <dgm:prSet presAssocID="{F1E3CAA5-1FDB-4132-90F8-A4B8212C1826}" presName="img" presStyleLbl="fgImgPlace1" presStyleIdx="0" presStyleCnt="3" custScaleY="4936"/>
      <dgm:spPr/>
    </dgm:pt>
    <dgm:pt modelId="{46B531AD-D7D5-44EC-A05D-15FB6390301E}" type="pres">
      <dgm:prSet presAssocID="{F1E3CAA5-1FDB-4132-90F8-A4B8212C18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ED17D4-5041-4691-B797-44FAEE6E7C7A}" type="pres">
      <dgm:prSet presAssocID="{94A8EAB0-9ED2-413F-B2B3-E39FA8C72A5D}" presName="spacer" presStyleCnt="0"/>
      <dgm:spPr/>
    </dgm:pt>
    <dgm:pt modelId="{15F292D2-31D0-4314-AC29-B4B5420889F7}" type="pres">
      <dgm:prSet presAssocID="{77EDCF83-7939-48DB-9D69-CEF867F9FF4F}" presName="comp" presStyleCnt="0"/>
      <dgm:spPr/>
    </dgm:pt>
    <dgm:pt modelId="{D4031272-4182-4DAC-ABB1-F5A89DD20B98}" type="pres">
      <dgm:prSet presAssocID="{77EDCF83-7939-48DB-9D69-CEF867F9FF4F}" presName="box" presStyleLbl="node1" presStyleIdx="1" presStyleCnt="3" custLinFactNeighborX="126" custLinFactNeighborY="1939"/>
      <dgm:spPr/>
      <dgm:t>
        <a:bodyPr/>
        <a:lstStyle/>
        <a:p>
          <a:endParaRPr lang="es-ES"/>
        </a:p>
      </dgm:t>
    </dgm:pt>
    <dgm:pt modelId="{9D94AAE1-A7B9-4882-ADD5-7DA797D150AD}" type="pres">
      <dgm:prSet presAssocID="{77EDCF83-7939-48DB-9D69-CEF867F9FF4F}" presName="img" presStyleLbl="fgImgPlace1" presStyleIdx="1" presStyleCnt="3" custScaleY="4936"/>
      <dgm:spPr/>
    </dgm:pt>
    <dgm:pt modelId="{6E1EEC04-FC24-45BC-9F26-700F946966C7}" type="pres">
      <dgm:prSet presAssocID="{77EDCF83-7939-48DB-9D69-CEF867F9FF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14E7D-1048-4D9B-AB3D-07FCF75CC5BF}" type="pres">
      <dgm:prSet presAssocID="{242D3141-0229-4AE7-8705-24D787840BA4}" presName="spacer" presStyleCnt="0"/>
      <dgm:spPr/>
    </dgm:pt>
    <dgm:pt modelId="{94C369CD-EB08-4336-AAF0-F8C39992C834}" type="pres">
      <dgm:prSet presAssocID="{1B0A5963-BDAD-414D-B0D5-A65C95D193F4}" presName="comp" presStyleCnt="0"/>
      <dgm:spPr/>
    </dgm:pt>
    <dgm:pt modelId="{44500DE1-A46C-4E38-9FC9-F7E6A3568AB9}" type="pres">
      <dgm:prSet presAssocID="{1B0A5963-BDAD-414D-B0D5-A65C95D193F4}" presName="box" presStyleLbl="node1" presStyleIdx="2" presStyleCnt="3"/>
      <dgm:spPr/>
      <dgm:t>
        <a:bodyPr/>
        <a:lstStyle/>
        <a:p>
          <a:endParaRPr lang="es-ES"/>
        </a:p>
      </dgm:t>
    </dgm:pt>
    <dgm:pt modelId="{7D91D695-5603-4A03-806C-0E674A4EF29D}" type="pres">
      <dgm:prSet presAssocID="{1B0A5963-BDAD-414D-B0D5-A65C95D193F4}" presName="img" presStyleLbl="fgImgPlace1" presStyleIdx="2" presStyleCnt="3" custScaleY="6473"/>
      <dgm:spPr/>
    </dgm:pt>
    <dgm:pt modelId="{D954C848-F368-4216-B8ED-21731DEADBF7}" type="pres">
      <dgm:prSet presAssocID="{1B0A5963-BDAD-414D-B0D5-A65C95D193F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5BBC5D-BFEB-4E18-AC58-E8DB459C4D05}" type="presOf" srcId="{A8BFF3FD-F1B9-442F-8232-99D548AA6648}" destId="{43B62CBE-651D-4342-B782-425C839B24C4}" srcOrd="0" destOrd="0" presId="urn:microsoft.com/office/officeart/2005/8/layout/vList4#2"/>
    <dgm:cxn modelId="{A83F900B-5D6D-4ABE-932F-5F4A0F2B086C}" type="presOf" srcId="{F1E3CAA5-1FDB-4132-90F8-A4B8212C1826}" destId="{70227BB7-5A74-4BBF-8789-6899D05A3C1C}" srcOrd="0" destOrd="0" presId="urn:microsoft.com/office/officeart/2005/8/layout/vList4#2"/>
    <dgm:cxn modelId="{41A8B792-01DE-4390-A31F-A7817BE37436}" type="presOf" srcId="{1B0A5963-BDAD-414D-B0D5-A65C95D193F4}" destId="{D954C848-F368-4216-B8ED-21731DEADBF7}" srcOrd="1" destOrd="0" presId="urn:microsoft.com/office/officeart/2005/8/layout/vList4#2"/>
    <dgm:cxn modelId="{A1F5C8EF-A6B8-4B4E-B48E-70E2C1E7AB6E}" srcId="{A8BFF3FD-F1B9-442F-8232-99D548AA6648}" destId="{F1E3CAA5-1FDB-4132-90F8-A4B8212C1826}" srcOrd="0" destOrd="0" parTransId="{787964BD-8518-4721-903F-C868787C2A28}" sibTransId="{94A8EAB0-9ED2-413F-B2B3-E39FA8C72A5D}"/>
    <dgm:cxn modelId="{0E2F7E1B-EA9E-4380-9F79-43E2C57894B2}" type="presOf" srcId="{1B0A5963-BDAD-414D-B0D5-A65C95D193F4}" destId="{44500DE1-A46C-4E38-9FC9-F7E6A3568AB9}" srcOrd="0" destOrd="0" presId="urn:microsoft.com/office/officeart/2005/8/layout/vList4#2"/>
    <dgm:cxn modelId="{E97B8E35-06FB-4413-A3DA-CD650F0B1A34}" srcId="{A8BFF3FD-F1B9-442F-8232-99D548AA6648}" destId="{77EDCF83-7939-48DB-9D69-CEF867F9FF4F}" srcOrd="1" destOrd="0" parTransId="{145DB020-74DE-4502-965E-8774A1A99AB5}" sibTransId="{242D3141-0229-4AE7-8705-24D787840BA4}"/>
    <dgm:cxn modelId="{D3015EEB-A227-489A-9EAB-1CC358397727}" type="presOf" srcId="{F1E3CAA5-1FDB-4132-90F8-A4B8212C1826}" destId="{46B531AD-D7D5-44EC-A05D-15FB6390301E}" srcOrd="1" destOrd="0" presId="urn:microsoft.com/office/officeart/2005/8/layout/vList4#2"/>
    <dgm:cxn modelId="{0003E695-4F74-4F29-AA37-11890E1BB739}" type="presOf" srcId="{77EDCF83-7939-48DB-9D69-CEF867F9FF4F}" destId="{6E1EEC04-FC24-45BC-9F26-700F946966C7}" srcOrd="1" destOrd="0" presId="urn:microsoft.com/office/officeart/2005/8/layout/vList4#2"/>
    <dgm:cxn modelId="{24930942-0D41-4862-85A0-74D176CC4857}" srcId="{A8BFF3FD-F1B9-442F-8232-99D548AA6648}" destId="{1B0A5963-BDAD-414D-B0D5-A65C95D193F4}" srcOrd="2" destOrd="0" parTransId="{065AF25B-016B-468E-9D98-628DFEA29E13}" sibTransId="{175E541B-B4BD-45EE-959F-2BF87A6D638A}"/>
    <dgm:cxn modelId="{6A9717D6-FE17-4648-997F-CBFC29378F0D}" type="presOf" srcId="{77EDCF83-7939-48DB-9D69-CEF867F9FF4F}" destId="{D4031272-4182-4DAC-ABB1-F5A89DD20B98}" srcOrd="0" destOrd="0" presId="urn:microsoft.com/office/officeart/2005/8/layout/vList4#2"/>
    <dgm:cxn modelId="{C7D0CF32-D090-404F-86C3-791DCE8D57EA}" type="presParOf" srcId="{43B62CBE-651D-4342-B782-425C839B24C4}" destId="{89CFB67B-BAB0-46B8-A4D6-DC6A6258C3AA}" srcOrd="0" destOrd="0" presId="urn:microsoft.com/office/officeart/2005/8/layout/vList4#2"/>
    <dgm:cxn modelId="{EECB437F-F265-42F6-8F5F-E4FCE2F80BAC}" type="presParOf" srcId="{89CFB67B-BAB0-46B8-A4D6-DC6A6258C3AA}" destId="{70227BB7-5A74-4BBF-8789-6899D05A3C1C}" srcOrd="0" destOrd="0" presId="urn:microsoft.com/office/officeart/2005/8/layout/vList4#2"/>
    <dgm:cxn modelId="{40CF0B71-CFE4-47E8-A921-14518EF34FD6}" type="presParOf" srcId="{89CFB67B-BAB0-46B8-A4D6-DC6A6258C3AA}" destId="{4632763E-496C-4977-B82F-1C3BFC40FAFE}" srcOrd="1" destOrd="0" presId="urn:microsoft.com/office/officeart/2005/8/layout/vList4#2"/>
    <dgm:cxn modelId="{4F5B0C84-EB16-4DD5-A7C7-2C706C29A131}" type="presParOf" srcId="{89CFB67B-BAB0-46B8-A4D6-DC6A6258C3AA}" destId="{46B531AD-D7D5-44EC-A05D-15FB6390301E}" srcOrd="2" destOrd="0" presId="urn:microsoft.com/office/officeart/2005/8/layout/vList4#2"/>
    <dgm:cxn modelId="{8F19D7A3-78B4-478C-B819-3FBC0222AD7C}" type="presParOf" srcId="{43B62CBE-651D-4342-B782-425C839B24C4}" destId="{30ED17D4-5041-4691-B797-44FAEE6E7C7A}" srcOrd="1" destOrd="0" presId="urn:microsoft.com/office/officeart/2005/8/layout/vList4#2"/>
    <dgm:cxn modelId="{58E1CD3A-FE8A-4767-AE68-E1FDC70742FC}" type="presParOf" srcId="{43B62CBE-651D-4342-B782-425C839B24C4}" destId="{15F292D2-31D0-4314-AC29-B4B5420889F7}" srcOrd="2" destOrd="0" presId="urn:microsoft.com/office/officeart/2005/8/layout/vList4#2"/>
    <dgm:cxn modelId="{82C7B879-8489-4255-8883-00A02E6DCE07}" type="presParOf" srcId="{15F292D2-31D0-4314-AC29-B4B5420889F7}" destId="{D4031272-4182-4DAC-ABB1-F5A89DD20B98}" srcOrd="0" destOrd="0" presId="urn:microsoft.com/office/officeart/2005/8/layout/vList4#2"/>
    <dgm:cxn modelId="{57D8431D-11BC-40BA-ADAE-050EAFD747A4}" type="presParOf" srcId="{15F292D2-31D0-4314-AC29-B4B5420889F7}" destId="{9D94AAE1-A7B9-4882-ADD5-7DA797D150AD}" srcOrd="1" destOrd="0" presId="urn:microsoft.com/office/officeart/2005/8/layout/vList4#2"/>
    <dgm:cxn modelId="{E3C84BAF-4A26-4CDB-9F8E-F12A16669AA6}" type="presParOf" srcId="{15F292D2-31D0-4314-AC29-B4B5420889F7}" destId="{6E1EEC04-FC24-45BC-9F26-700F946966C7}" srcOrd="2" destOrd="0" presId="urn:microsoft.com/office/officeart/2005/8/layout/vList4#2"/>
    <dgm:cxn modelId="{FCE5F84F-5A52-445E-99F4-2B4DD443D7A8}" type="presParOf" srcId="{43B62CBE-651D-4342-B782-425C839B24C4}" destId="{C8914E7D-1048-4D9B-AB3D-07FCF75CC5BF}" srcOrd="3" destOrd="0" presId="urn:microsoft.com/office/officeart/2005/8/layout/vList4#2"/>
    <dgm:cxn modelId="{F4F3C7E3-8013-44D2-86F1-425933C69912}" type="presParOf" srcId="{43B62CBE-651D-4342-B782-425C839B24C4}" destId="{94C369CD-EB08-4336-AAF0-F8C39992C834}" srcOrd="4" destOrd="0" presId="urn:microsoft.com/office/officeart/2005/8/layout/vList4#2"/>
    <dgm:cxn modelId="{0B21580D-CF06-4DB3-8C54-3544B4272AD2}" type="presParOf" srcId="{94C369CD-EB08-4336-AAF0-F8C39992C834}" destId="{44500DE1-A46C-4E38-9FC9-F7E6A3568AB9}" srcOrd="0" destOrd="0" presId="urn:microsoft.com/office/officeart/2005/8/layout/vList4#2"/>
    <dgm:cxn modelId="{214833FE-915E-436D-BA06-528D69DD0E84}" type="presParOf" srcId="{94C369CD-EB08-4336-AAF0-F8C39992C834}" destId="{7D91D695-5603-4A03-806C-0E674A4EF29D}" srcOrd="1" destOrd="0" presId="urn:microsoft.com/office/officeart/2005/8/layout/vList4#2"/>
    <dgm:cxn modelId="{E848B478-FD6A-468E-AFD8-F17D19DBE595}" type="presParOf" srcId="{94C369CD-EB08-4336-AAF0-F8C39992C834}" destId="{D954C848-F368-4216-B8ED-21731DEADBF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117887-02B6-4567-A632-8B82AA370A33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FA6CFB-A477-4286-BAA5-DD3963D1176C}" type="pres">
      <dgm:prSet presAssocID="{2E117887-02B6-4567-A632-8B82AA370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23F56AD-B846-4281-B1A7-5BCA3639EE0D}" type="presOf" srcId="{2E117887-02B6-4567-A632-8B82AA370A33}" destId="{4AFA6CFB-A477-4286-BAA5-DD3963D117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AAB846-AF33-4C37-9894-41B8350E1744}" type="doc">
      <dgm:prSet loTypeId="urn:microsoft.com/office/officeart/2005/8/layout/vList4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EB77813-C4CA-41BC-865F-1FBAF24C560D}">
      <dgm:prSet custT="1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s-CL" sz="1400" dirty="0" smtClean="0"/>
            <a:t>Dado </a:t>
          </a:r>
          <a:r>
            <a:rPr lang="es-CL" sz="1400" dirty="0" smtClean="0"/>
            <a:t>que el término lobby alude a </a:t>
          </a:r>
          <a:r>
            <a:rPr lang="es-CL" sz="1400" b="1" dirty="0" smtClean="0"/>
            <a:t>los </a:t>
          </a:r>
          <a:r>
            <a:rPr lang="es-CL" sz="1400" b="1" u="sng" dirty="0" smtClean="0"/>
            <a:t>esfuerzos por influir en el proceso legislativo y en las decisiones y políticas públicas por parte de grupos particulares en favor de sus intereses</a:t>
          </a:r>
          <a:r>
            <a:rPr lang="es-CL" sz="1400" dirty="0" smtClean="0"/>
            <a:t>, las actividades de lobby han sido siempre objeto de sospecha por parte de la opinión pública, asociándoselo a formas de corrupción o influencias indebidas por parte de grupos particulares de interés privado con mayor poder económico, político u organizativo.</a:t>
          </a:r>
          <a:endParaRPr lang="es-CL" sz="1400" dirty="0"/>
        </a:p>
      </dgm:t>
    </dgm:pt>
    <dgm:pt modelId="{40EC7887-F544-44B9-B9DC-D06A6B2EE401}" type="parTrans" cxnId="{52DCB586-8F46-4CAA-B5CE-8BD86F8F4FE6}">
      <dgm:prSet/>
      <dgm:spPr/>
      <dgm:t>
        <a:bodyPr/>
        <a:lstStyle/>
        <a:p>
          <a:endParaRPr lang="es-CL"/>
        </a:p>
      </dgm:t>
    </dgm:pt>
    <dgm:pt modelId="{1E1D4BA6-F3F1-40C2-9D7C-96CE8F35F025}" type="sibTrans" cxnId="{52DCB586-8F46-4CAA-B5CE-8BD86F8F4FE6}">
      <dgm:prSet/>
      <dgm:spPr/>
      <dgm:t>
        <a:bodyPr/>
        <a:lstStyle/>
        <a:p>
          <a:endParaRPr lang="es-CL"/>
        </a:p>
      </dgm:t>
    </dgm:pt>
    <dgm:pt modelId="{0634AE41-1CD4-4ADF-8AF7-2AE7F63DB473}" type="pres">
      <dgm:prSet presAssocID="{BFAAB846-AF33-4C37-9894-41B8350E17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A7AAF0-0CC5-4180-97A8-E30F19129B63}" type="pres">
      <dgm:prSet presAssocID="{EEB77813-C4CA-41BC-865F-1FBAF24C560D}" presName="comp" presStyleCnt="0"/>
      <dgm:spPr/>
    </dgm:pt>
    <dgm:pt modelId="{85ACC54F-DF5D-4836-9C8D-7A86D25D5AA8}" type="pres">
      <dgm:prSet presAssocID="{EEB77813-C4CA-41BC-865F-1FBAF24C560D}" presName="box" presStyleLbl="node1" presStyleIdx="0" presStyleCnt="1"/>
      <dgm:spPr/>
      <dgm:t>
        <a:bodyPr/>
        <a:lstStyle/>
        <a:p>
          <a:endParaRPr lang="es-ES"/>
        </a:p>
      </dgm:t>
    </dgm:pt>
    <dgm:pt modelId="{7F984F36-B504-4A76-B5EC-7BED9682F7D4}" type="pres">
      <dgm:prSet presAssocID="{EEB77813-C4CA-41BC-865F-1FBAF24C560D}" presName="img" presStyleLbl="fgImgPlace1" presStyleIdx="0" presStyleCnt="1" custScaleY="7238"/>
      <dgm:spPr/>
    </dgm:pt>
    <dgm:pt modelId="{3B096607-F0B9-4A70-AAD8-2DE4D6E15D80}" type="pres">
      <dgm:prSet presAssocID="{EEB77813-C4CA-41BC-865F-1FBAF24C560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FA7A20-43E0-4E3E-9AA7-93C826B45569}" type="presOf" srcId="{EEB77813-C4CA-41BC-865F-1FBAF24C560D}" destId="{3B096607-F0B9-4A70-AAD8-2DE4D6E15D80}" srcOrd="1" destOrd="0" presId="urn:microsoft.com/office/officeart/2005/8/layout/vList4#3"/>
    <dgm:cxn modelId="{35125196-8519-414C-8197-0BC896D88731}" type="presOf" srcId="{EEB77813-C4CA-41BC-865F-1FBAF24C560D}" destId="{85ACC54F-DF5D-4836-9C8D-7A86D25D5AA8}" srcOrd="0" destOrd="0" presId="urn:microsoft.com/office/officeart/2005/8/layout/vList4#3"/>
    <dgm:cxn modelId="{B2CE6BCB-D27B-487E-A87C-F88295C95B60}" type="presOf" srcId="{BFAAB846-AF33-4C37-9894-41B8350E1744}" destId="{0634AE41-1CD4-4ADF-8AF7-2AE7F63DB473}" srcOrd="0" destOrd="0" presId="urn:microsoft.com/office/officeart/2005/8/layout/vList4#3"/>
    <dgm:cxn modelId="{52DCB586-8F46-4CAA-B5CE-8BD86F8F4FE6}" srcId="{BFAAB846-AF33-4C37-9894-41B8350E1744}" destId="{EEB77813-C4CA-41BC-865F-1FBAF24C560D}" srcOrd="0" destOrd="0" parTransId="{40EC7887-F544-44B9-B9DC-D06A6B2EE401}" sibTransId="{1E1D4BA6-F3F1-40C2-9D7C-96CE8F35F025}"/>
    <dgm:cxn modelId="{F6007AD1-3514-40E8-9DBA-D79980B55521}" type="presParOf" srcId="{0634AE41-1CD4-4ADF-8AF7-2AE7F63DB473}" destId="{38A7AAF0-0CC5-4180-97A8-E30F19129B63}" srcOrd="0" destOrd="0" presId="urn:microsoft.com/office/officeart/2005/8/layout/vList4#3"/>
    <dgm:cxn modelId="{EC19B0CD-7A63-4AE9-A1DC-F727178BBE8F}" type="presParOf" srcId="{38A7AAF0-0CC5-4180-97A8-E30F19129B63}" destId="{85ACC54F-DF5D-4836-9C8D-7A86D25D5AA8}" srcOrd="0" destOrd="0" presId="urn:microsoft.com/office/officeart/2005/8/layout/vList4#3"/>
    <dgm:cxn modelId="{E1BD95F6-3096-44E9-B8CA-B270EA7DD521}" type="presParOf" srcId="{38A7AAF0-0CC5-4180-97A8-E30F19129B63}" destId="{7F984F36-B504-4A76-B5EC-7BED9682F7D4}" srcOrd="1" destOrd="0" presId="urn:microsoft.com/office/officeart/2005/8/layout/vList4#3"/>
    <dgm:cxn modelId="{83A366CE-DDBF-4F8A-883B-7F8812EF74D7}" type="presParOf" srcId="{38A7AAF0-0CC5-4180-97A8-E30F19129B63}" destId="{3B096607-F0B9-4A70-AAD8-2DE4D6E15D8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1B8AA7-B406-4DA2-936B-9C08BA1EB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B3A378A-7711-4122-810A-CAC5E6A52FD2}">
      <dgm:prSet phldrT="[Texto]" custT="1"/>
      <dgm:spPr/>
      <dgm:t>
        <a:bodyPr/>
        <a:lstStyle/>
        <a:p>
          <a:pPr algn="ctr"/>
          <a:r>
            <a:rPr lang="es-CL" sz="2000" b="1" dirty="0" smtClean="0"/>
            <a:t>Críticas</a:t>
          </a:r>
          <a:r>
            <a:rPr lang="x-none" sz="2000" b="1" smtClean="0"/>
            <a:t> </a:t>
          </a:r>
          <a:r>
            <a:rPr lang="x-none" sz="2000" b="1" dirty="0" smtClean="0"/>
            <a:t>a la actividad de lobby</a:t>
          </a:r>
          <a:endParaRPr lang="es-CL" sz="2000" b="1" dirty="0"/>
        </a:p>
      </dgm:t>
    </dgm:pt>
    <dgm:pt modelId="{761D81C7-CA7C-493F-B3E3-02919024417F}" type="parTrans" cxnId="{C8474E27-62C3-41B7-8C2E-0B5A26E8145D}">
      <dgm:prSet/>
      <dgm:spPr/>
      <dgm:t>
        <a:bodyPr/>
        <a:lstStyle/>
        <a:p>
          <a:endParaRPr lang="es-CL"/>
        </a:p>
      </dgm:t>
    </dgm:pt>
    <dgm:pt modelId="{FA2190D0-9407-4340-B41F-AA0CACFFA0DF}" type="sibTrans" cxnId="{C8474E27-62C3-41B7-8C2E-0B5A26E8145D}">
      <dgm:prSet/>
      <dgm:spPr/>
      <dgm:t>
        <a:bodyPr/>
        <a:lstStyle/>
        <a:p>
          <a:endParaRPr lang="es-CL"/>
        </a:p>
      </dgm:t>
    </dgm:pt>
    <dgm:pt modelId="{28507AAB-1828-44A6-A71E-B9011735ED5C}">
      <dgm:prSet phldrT="[Texto]"/>
      <dgm:spPr/>
      <dgm:t>
        <a:bodyPr/>
        <a:lstStyle/>
        <a:p>
          <a:pPr algn="just"/>
          <a:r>
            <a:rPr lang="es-CL" dirty="0" smtClean="0"/>
            <a:t>Amenaza para la democracia y la representación popular;</a:t>
          </a:r>
          <a:endParaRPr lang="es-CL" dirty="0"/>
        </a:p>
      </dgm:t>
    </dgm:pt>
    <dgm:pt modelId="{6A50F7E0-A208-4B21-A28B-A13B1A2592F2}" type="parTrans" cxnId="{F5C7E97E-6DA0-4E3A-B0F7-E108D565A8B4}">
      <dgm:prSet/>
      <dgm:spPr/>
      <dgm:t>
        <a:bodyPr/>
        <a:lstStyle/>
        <a:p>
          <a:endParaRPr lang="es-CL"/>
        </a:p>
      </dgm:t>
    </dgm:pt>
    <dgm:pt modelId="{3EBD1064-6D2B-4749-9B78-A8A9D952EBE0}" type="sibTrans" cxnId="{F5C7E97E-6DA0-4E3A-B0F7-E108D565A8B4}">
      <dgm:prSet/>
      <dgm:spPr/>
      <dgm:t>
        <a:bodyPr/>
        <a:lstStyle/>
        <a:p>
          <a:endParaRPr lang="es-CL"/>
        </a:p>
      </dgm:t>
    </dgm:pt>
    <dgm:pt modelId="{200DEDF8-6A59-4D7A-8490-BF3E9E726282}">
      <dgm:prSet/>
      <dgm:spPr/>
      <dgm:t>
        <a:bodyPr/>
        <a:lstStyle/>
        <a:p>
          <a:pPr algn="just"/>
          <a:r>
            <a:rPr lang="es-CL" dirty="0" smtClean="0"/>
            <a:t>Amenaza para los principios de igualdad de oportunidades, igualdad de los ciudadanos ante la ley, y gobierno impersonal;</a:t>
          </a:r>
          <a:endParaRPr lang="es-CL" dirty="0"/>
        </a:p>
      </dgm:t>
    </dgm:pt>
    <dgm:pt modelId="{0239940D-A066-46BE-B595-796361B63B76}" type="parTrans" cxnId="{168FCB40-729E-4A4D-8BEE-4B8C6423BA51}">
      <dgm:prSet/>
      <dgm:spPr/>
      <dgm:t>
        <a:bodyPr/>
        <a:lstStyle/>
        <a:p>
          <a:endParaRPr lang="es-CL"/>
        </a:p>
      </dgm:t>
    </dgm:pt>
    <dgm:pt modelId="{C880992E-A20B-4C29-88DC-64C10A791A1A}" type="sibTrans" cxnId="{168FCB40-729E-4A4D-8BEE-4B8C6423BA51}">
      <dgm:prSet/>
      <dgm:spPr/>
      <dgm:t>
        <a:bodyPr/>
        <a:lstStyle/>
        <a:p>
          <a:endParaRPr lang="es-CL"/>
        </a:p>
      </dgm:t>
    </dgm:pt>
    <dgm:pt modelId="{1102E918-64CB-4B9A-B3D6-D164BEF1F0AF}">
      <dgm:prSet/>
      <dgm:spPr/>
      <dgm:t>
        <a:bodyPr/>
        <a:lstStyle/>
        <a:p>
          <a:pPr algn="just"/>
          <a:r>
            <a:rPr lang="es-CL" dirty="0" smtClean="0"/>
            <a:t>Amenaza para el funcionamiento del libre mercado y la competencia (tarifas, prácticas discriminatorias, barreras de entrada, etc.);</a:t>
          </a:r>
          <a:endParaRPr lang="es-CL" dirty="0"/>
        </a:p>
      </dgm:t>
    </dgm:pt>
    <dgm:pt modelId="{F4364284-7978-4FBB-BA49-CC7AD1DAA579}" type="parTrans" cxnId="{C8F5B7D3-4066-4EC6-A53C-9DF523B07427}">
      <dgm:prSet/>
      <dgm:spPr/>
      <dgm:t>
        <a:bodyPr/>
        <a:lstStyle/>
        <a:p>
          <a:endParaRPr lang="es-CL"/>
        </a:p>
      </dgm:t>
    </dgm:pt>
    <dgm:pt modelId="{38A3A4E0-6E8B-42E3-9286-71283A14B8EC}" type="sibTrans" cxnId="{C8F5B7D3-4066-4EC6-A53C-9DF523B07427}">
      <dgm:prSet/>
      <dgm:spPr/>
      <dgm:t>
        <a:bodyPr/>
        <a:lstStyle/>
        <a:p>
          <a:endParaRPr lang="es-CL"/>
        </a:p>
      </dgm:t>
    </dgm:pt>
    <dgm:pt modelId="{DECC1891-BAF0-49EE-8F3E-BF90E255C7B5}">
      <dgm:prSet/>
      <dgm:spPr/>
      <dgm:t>
        <a:bodyPr/>
        <a:lstStyle/>
        <a:p>
          <a:pPr algn="just"/>
          <a:r>
            <a:rPr lang="es-CL" dirty="0" smtClean="0"/>
            <a:t>Amenaza para el deber del Gobierno de dar preeminencia al interés general por sobre los intereses particulares (corrupción, captura, etc.)</a:t>
          </a:r>
          <a:endParaRPr lang="es-CL" dirty="0"/>
        </a:p>
      </dgm:t>
    </dgm:pt>
    <dgm:pt modelId="{B74AF5CF-3F53-41A5-8DD6-EDA4390363E8}" type="parTrans" cxnId="{6F741B5F-2DA6-446D-B63E-6D66F1E56DB7}">
      <dgm:prSet/>
      <dgm:spPr/>
      <dgm:t>
        <a:bodyPr/>
        <a:lstStyle/>
        <a:p>
          <a:endParaRPr lang="es-CL"/>
        </a:p>
      </dgm:t>
    </dgm:pt>
    <dgm:pt modelId="{AA5E2F74-BCF2-4DE1-BB51-85EC9F6F87BA}" type="sibTrans" cxnId="{6F741B5F-2DA6-446D-B63E-6D66F1E56DB7}">
      <dgm:prSet/>
      <dgm:spPr/>
      <dgm:t>
        <a:bodyPr/>
        <a:lstStyle/>
        <a:p>
          <a:endParaRPr lang="es-CL"/>
        </a:p>
      </dgm:t>
    </dgm:pt>
    <dgm:pt modelId="{F189ED49-03D2-470D-BDF2-7C4E35ACBD8A}">
      <dgm:prSet/>
      <dgm:spPr/>
      <dgm:t>
        <a:bodyPr/>
        <a:lstStyle/>
        <a:p>
          <a:pPr algn="just"/>
          <a:r>
            <a:rPr lang="es-CL" dirty="0" smtClean="0"/>
            <a:t>Relaciones indebidas entre el poder económico y el poder político: uso del poder económico para adquirir poder político, y viceversa.</a:t>
          </a:r>
          <a:endParaRPr lang="es-CL" dirty="0"/>
        </a:p>
      </dgm:t>
    </dgm:pt>
    <dgm:pt modelId="{8C57565E-A35A-439E-96F1-A1D567564F96}" type="parTrans" cxnId="{9005077B-C23C-4CB7-A319-29952CE58B08}">
      <dgm:prSet/>
      <dgm:spPr/>
      <dgm:t>
        <a:bodyPr/>
        <a:lstStyle/>
        <a:p>
          <a:endParaRPr lang="es-CL"/>
        </a:p>
      </dgm:t>
    </dgm:pt>
    <dgm:pt modelId="{BD43830F-A173-4C36-830F-26B29907EA05}" type="sibTrans" cxnId="{9005077B-C23C-4CB7-A319-29952CE58B08}">
      <dgm:prSet/>
      <dgm:spPr/>
      <dgm:t>
        <a:bodyPr/>
        <a:lstStyle/>
        <a:p>
          <a:endParaRPr lang="es-CL"/>
        </a:p>
      </dgm:t>
    </dgm:pt>
    <dgm:pt modelId="{5812DB88-6FF9-4326-B0A5-C480BC6B1EBB}" type="pres">
      <dgm:prSet presAssocID="{0E1B8AA7-B406-4DA2-936B-9C08BA1EB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D23C78-2545-4B0C-ACFE-EC5291C563BE}" type="pres">
      <dgm:prSet presAssocID="{0B3A378A-7711-4122-810A-CAC5E6A52F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77D0F2-B53E-4A14-8F44-C054CB34A5E0}" type="pres">
      <dgm:prSet presAssocID="{0B3A378A-7711-4122-810A-CAC5E6A52F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8FCB40-729E-4A4D-8BEE-4B8C6423BA51}" srcId="{0B3A378A-7711-4122-810A-CAC5E6A52FD2}" destId="{200DEDF8-6A59-4D7A-8490-BF3E9E726282}" srcOrd="1" destOrd="0" parTransId="{0239940D-A066-46BE-B595-796361B63B76}" sibTransId="{C880992E-A20B-4C29-88DC-64C10A791A1A}"/>
    <dgm:cxn modelId="{9F80A6C7-98DA-4690-A1D8-55F9814D3083}" type="presOf" srcId="{1102E918-64CB-4B9A-B3D6-D164BEF1F0AF}" destId="{1E77D0F2-B53E-4A14-8F44-C054CB34A5E0}" srcOrd="0" destOrd="2" presId="urn:microsoft.com/office/officeart/2005/8/layout/vList2"/>
    <dgm:cxn modelId="{5C7C03D2-B802-4684-B4EE-CFF22363679D}" type="presOf" srcId="{0B3A378A-7711-4122-810A-CAC5E6A52FD2}" destId="{53D23C78-2545-4B0C-ACFE-EC5291C563BE}" srcOrd="0" destOrd="0" presId="urn:microsoft.com/office/officeart/2005/8/layout/vList2"/>
    <dgm:cxn modelId="{9005077B-C23C-4CB7-A319-29952CE58B08}" srcId="{0B3A378A-7711-4122-810A-CAC5E6A52FD2}" destId="{F189ED49-03D2-470D-BDF2-7C4E35ACBD8A}" srcOrd="4" destOrd="0" parTransId="{8C57565E-A35A-439E-96F1-A1D567564F96}" sibTransId="{BD43830F-A173-4C36-830F-26B29907EA05}"/>
    <dgm:cxn modelId="{F7910FDE-E16D-463C-BBC2-84BFFC610DFB}" type="presOf" srcId="{DECC1891-BAF0-49EE-8F3E-BF90E255C7B5}" destId="{1E77D0F2-B53E-4A14-8F44-C054CB34A5E0}" srcOrd="0" destOrd="3" presId="urn:microsoft.com/office/officeart/2005/8/layout/vList2"/>
    <dgm:cxn modelId="{F5C7E97E-6DA0-4E3A-B0F7-E108D565A8B4}" srcId="{0B3A378A-7711-4122-810A-CAC5E6A52FD2}" destId="{28507AAB-1828-44A6-A71E-B9011735ED5C}" srcOrd="0" destOrd="0" parTransId="{6A50F7E0-A208-4B21-A28B-A13B1A2592F2}" sibTransId="{3EBD1064-6D2B-4749-9B78-A8A9D952EBE0}"/>
    <dgm:cxn modelId="{6F741B5F-2DA6-446D-B63E-6D66F1E56DB7}" srcId="{0B3A378A-7711-4122-810A-CAC5E6A52FD2}" destId="{DECC1891-BAF0-49EE-8F3E-BF90E255C7B5}" srcOrd="3" destOrd="0" parTransId="{B74AF5CF-3F53-41A5-8DD6-EDA4390363E8}" sibTransId="{AA5E2F74-BCF2-4DE1-BB51-85EC9F6F87BA}"/>
    <dgm:cxn modelId="{C8474E27-62C3-41B7-8C2E-0B5A26E8145D}" srcId="{0E1B8AA7-B406-4DA2-936B-9C08BA1EB124}" destId="{0B3A378A-7711-4122-810A-CAC5E6A52FD2}" srcOrd="0" destOrd="0" parTransId="{761D81C7-CA7C-493F-B3E3-02919024417F}" sibTransId="{FA2190D0-9407-4340-B41F-AA0CACFFA0DF}"/>
    <dgm:cxn modelId="{97FB2631-17D2-4406-B79A-8B5F0FE2FE11}" type="presOf" srcId="{200DEDF8-6A59-4D7A-8490-BF3E9E726282}" destId="{1E77D0F2-B53E-4A14-8F44-C054CB34A5E0}" srcOrd="0" destOrd="1" presId="urn:microsoft.com/office/officeart/2005/8/layout/vList2"/>
    <dgm:cxn modelId="{C8F5B7D3-4066-4EC6-A53C-9DF523B07427}" srcId="{0B3A378A-7711-4122-810A-CAC5E6A52FD2}" destId="{1102E918-64CB-4B9A-B3D6-D164BEF1F0AF}" srcOrd="2" destOrd="0" parTransId="{F4364284-7978-4FBB-BA49-CC7AD1DAA579}" sibTransId="{38A3A4E0-6E8B-42E3-9286-71283A14B8EC}"/>
    <dgm:cxn modelId="{566CB332-F159-4AE7-9D12-A46FA96A59D1}" type="presOf" srcId="{F189ED49-03D2-470D-BDF2-7C4E35ACBD8A}" destId="{1E77D0F2-B53E-4A14-8F44-C054CB34A5E0}" srcOrd="0" destOrd="4" presId="urn:microsoft.com/office/officeart/2005/8/layout/vList2"/>
    <dgm:cxn modelId="{DCC6123F-3CE8-48FD-87C1-0DD7BDC822A8}" type="presOf" srcId="{0E1B8AA7-B406-4DA2-936B-9C08BA1EB124}" destId="{5812DB88-6FF9-4326-B0A5-C480BC6B1EBB}" srcOrd="0" destOrd="0" presId="urn:microsoft.com/office/officeart/2005/8/layout/vList2"/>
    <dgm:cxn modelId="{4F103EE2-809F-4945-81F8-6DE9CAC719F3}" type="presOf" srcId="{28507AAB-1828-44A6-A71E-B9011735ED5C}" destId="{1E77D0F2-B53E-4A14-8F44-C054CB34A5E0}" srcOrd="0" destOrd="0" presId="urn:microsoft.com/office/officeart/2005/8/layout/vList2"/>
    <dgm:cxn modelId="{9DE6A1CC-EA8F-4E45-A349-99F2F6869310}" type="presParOf" srcId="{5812DB88-6FF9-4326-B0A5-C480BC6B1EBB}" destId="{53D23C78-2545-4B0C-ACFE-EC5291C563BE}" srcOrd="0" destOrd="0" presId="urn:microsoft.com/office/officeart/2005/8/layout/vList2"/>
    <dgm:cxn modelId="{9752D04C-73FD-49F1-9689-C071A3826435}" type="presParOf" srcId="{5812DB88-6FF9-4326-B0A5-C480BC6B1EBB}" destId="{1E77D0F2-B53E-4A14-8F44-C054CB34A5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117887-02B6-4567-A632-8B82AA370A33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FA6CFB-A477-4286-BAA5-DD3963D1176C}" type="pres">
      <dgm:prSet presAssocID="{2E117887-02B6-4567-A632-8B82AA370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48AAF6F6-944C-4253-80A1-A6E54E0E7722}" type="presOf" srcId="{2E117887-02B6-4567-A632-8B82AA370A33}" destId="{4AFA6CFB-A477-4286-BAA5-DD3963D117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07E44E-0B8D-4B1F-8942-D12B651028A8}" type="doc">
      <dgm:prSet loTypeId="urn:microsoft.com/office/officeart/2005/8/layout/arrow5" loCatId="process" qsTypeId="urn:microsoft.com/office/officeart/2005/8/quickstyle/3d5" qsCatId="3D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1CD8A0A0-AD27-4E91-9D19-27344ECB0CC6}">
      <dgm:prSet phldrT="[Texto]"/>
      <dgm:spPr/>
      <dgm:t>
        <a:bodyPr/>
        <a:lstStyle/>
        <a:p>
          <a:r>
            <a:rPr lang="es-CL" dirty="0" smtClean="0"/>
            <a:t>S</a:t>
          </a:r>
          <a:r>
            <a:rPr lang="x-none" smtClean="0"/>
            <a:t>istema </a:t>
          </a:r>
          <a:r>
            <a:rPr lang="x-none" dirty="0" smtClean="0"/>
            <a:t>Nortemericano o de</a:t>
          </a:r>
        </a:p>
        <a:p>
          <a:r>
            <a:rPr lang="x-none" dirty="0" smtClean="0"/>
            <a:t>Regulación Exhaustiva</a:t>
          </a:r>
          <a:endParaRPr lang="es-CL" dirty="0"/>
        </a:p>
      </dgm:t>
    </dgm:pt>
    <dgm:pt modelId="{4B647E6B-592B-4248-B1D9-DAC5F0FDCA1C}" type="parTrans" cxnId="{D0170603-AFE3-4ADE-BA55-05A1719EB017}">
      <dgm:prSet/>
      <dgm:spPr/>
      <dgm:t>
        <a:bodyPr/>
        <a:lstStyle/>
        <a:p>
          <a:endParaRPr lang="es-CL"/>
        </a:p>
      </dgm:t>
    </dgm:pt>
    <dgm:pt modelId="{A5BDDC08-BA50-48E1-ACE4-802307294F7C}" type="sibTrans" cxnId="{D0170603-AFE3-4ADE-BA55-05A1719EB017}">
      <dgm:prSet/>
      <dgm:spPr/>
      <dgm:t>
        <a:bodyPr/>
        <a:lstStyle/>
        <a:p>
          <a:endParaRPr lang="es-CL"/>
        </a:p>
      </dgm:t>
    </dgm:pt>
    <dgm:pt modelId="{D43FEC9B-5E10-40DE-BFD1-7F2D03067D81}">
      <dgm:prSet phldrT="[Texto]"/>
      <dgm:spPr/>
      <dgm:t>
        <a:bodyPr/>
        <a:lstStyle/>
        <a:p>
          <a:r>
            <a:rPr lang="x-none" dirty="0" smtClean="0"/>
            <a:t>Sistema de UK y Escocia o de</a:t>
          </a:r>
        </a:p>
        <a:p>
          <a:r>
            <a:rPr lang="x-none" dirty="0" smtClean="0"/>
            <a:t>Autoregulación</a:t>
          </a:r>
          <a:endParaRPr lang="es-CL" dirty="0"/>
        </a:p>
      </dgm:t>
    </dgm:pt>
    <dgm:pt modelId="{483BCCC7-3739-4127-BE0E-B955368FDC8B}" type="parTrans" cxnId="{1168D0ED-0B80-4939-A38D-4B4FBF2D56B5}">
      <dgm:prSet/>
      <dgm:spPr/>
      <dgm:t>
        <a:bodyPr/>
        <a:lstStyle/>
        <a:p>
          <a:endParaRPr lang="es-CL"/>
        </a:p>
      </dgm:t>
    </dgm:pt>
    <dgm:pt modelId="{1B174605-336B-4FE9-BAAD-C78159D43C2C}" type="sibTrans" cxnId="{1168D0ED-0B80-4939-A38D-4B4FBF2D56B5}">
      <dgm:prSet/>
      <dgm:spPr/>
      <dgm:t>
        <a:bodyPr/>
        <a:lstStyle/>
        <a:p>
          <a:endParaRPr lang="es-CL"/>
        </a:p>
      </dgm:t>
    </dgm:pt>
    <dgm:pt modelId="{2599FD83-D920-4F4D-9163-CED4E04E45A5}" type="pres">
      <dgm:prSet presAssocID="{CE07E44E-0B8D-4B1F-8942-D12B65102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02F1D4-76E1-4D18-B14E-244AD10FF3D5}" type="pres">
      <dgm:prSet presAssocID="{1CD8A0A0-AD27-4E91-9D19-27344ECB0CC6}" presName="arrow" presStyleLbl="node1" presStyleIdx="0" presStyleCnt="2" custScaleX="682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E3A17A-2F02-47D2-AEA7-5638572EB569}" type="pres">
      <dgm:prSet presAssocID="{D43FEC9B-5E10-40DE-BFD1-7F2D03067D81}" presName="arrow" presStyleLbl="node1" presStyleIdx="1" presStyleCnt="2" custScaleX="646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0170603-AFE3-4ADE-BA55-05A1719EB017}" srcId="{CE07E44E-0B8D-4B1F-8942-D12B651028A8}" destId="{1CD8A0A0-AD27-4E91-9D19-27344ECB0CC6}" srcOrd="0" destOrd="0" parTransId="{4B647E6B-592B-4248-B1D9-DAC5F0FDCA1C}" sibTransId="{A5BDDC08-BA50-48E1-ACE4-802307294F7C}"/>
    <dgm:cxn modelId="{C1A50C74-593F-4BAF-A861-87F56E8BB18B}" type="presOf" srcId="{CE07E44E-0B8D-4B1F-8942-D12B651028A8}" destId="{2599FD83-D920-4F4D-9163-CED4E04E45A5}" srcOrd="0" destOrd="0" presId="urn:microsoft.com/office/officeart/2005/8/layout/arrow5"/>
    <dgm:cxn modelId="{92F6595F-9E27-4891-BF7B-36F9D3382013}" type="presOf" srcId="{1CD8A0A0-AD27-4E91-9D19-27344ECB0CC6}" destId="{E102F1D4-76E1-4D18-B14E-244AD10FF3D5}" srcOrd="0" destOrd="0" presId="urn:microsoft.com/office/officeart/2005/8/layout/arrow5"/>
    <dgm:cxn modelId="{4C9A90C0-C1A4-4510-A09C-D9CCA09C7448}" type="presOf" srcId="{D43FEC9B-5E10-40DE-BFD1-7F2D03067D81}" destId="{C3E3A17A-2F02-47D2-AEA7-5638572EB569}" srcOrd="0" destOrd="0" presId="urn:microsoft.com/office/officeart/2005/8/layout/arrow5"/>
    <dgm:cxn modelId="{1168D0ED-0B80-4939-A38D-4B4FBF2D56B5}" srcId="{CE07E44E-0B8D-4B1F-8942-D12B651028A8}" destId="{D43FEC9B-5E10-40DE-BFD1-7F2D03067D81}" srcOrd="1" destOrd="0" parTransId="{483BCCC7-3739-4127-BE0E-B955368FDC8B}" sibTransId="{1B174605-336B-4FE9-BAAD-C78159D43C2C}"/>
    <dgm:cxn modelId="{1D2910F7-F8E3-419A-B4A3-421B66695524}" type="presParOf" srcId="{2599FD83-D920-4F4D-9163-CED4E04E45A5}" destId="{E102F1D4-76E1-4D18-B14E-244AD10FF3D5}" srcOrd="0" destOrd="0" presId="urn:microsoft.com/office/officeart/2005/8/layout/arrow5"/>
    <dgm:cxn modelId="{901CE40B-9017-47C2-A215-89E5F749C254}" type="presParOf" srcId="{2599FD83-D920-4F4D-9163-CED4E04E45A5}" destId="{C3E3A17A-2F02-47D2-AEA7-5638572EB5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59B020-F500-4960-90E1-63E8AB761706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/>
      <dgm:spPr/>
      <dgm:t>
        <a:bodyPr/>
        <a:lstStyle/>
        <a:p>
          <a:endParaRPr lang="es-CL"/>
        </a:p>
      </dgm:t>
    </dgm:pt>
    <dgm:pt modelId="{79AE9111-8A52-474F-8ADF-6B83A268183A}">
      <dgm:prSet/>
      <dgm:spPr/>
      <dgm:t>
        <a:bodyPr/>
        <a:lstStyle/>
        <a:p>
          <a:pPr rtl="0"/>
          <a:r>
            <a:rPr lang="x-none" b="1" smtClean="0"/>
            <a:t>¿LEY 20.730?</a:t>
          </a:r>
          <a:endParaRPr lang="es-CL" b="1" dirty="0"/>
        </a:p>
      </dgm:t>
    </dgm:pt>
    <dgm:pt modelId="{B97247F7-07B3-42ED-96BC-FDBEB1AE92F2}" type="parTrans" cxnId="{86A1F22A-488F-497F-8636-AAE029FDAF52}">
      <dgm:prSet/>
      <dgm:spPr/>
      <dgm:t>
        <a:bodyPr/>
        <a:lstStyle/>
        <a:p>
          <a:endParaRPr lang="es-CL"/>
        </a:p>
      </dgm:t>
    </dgm:pt>
    <dgm:pt modelId="{D4E0F0AA-F8FB-4406-BF0F-06F6F70C8862}" type="sibTrans" cxnId="{86A1F22A-488F-497F-8636-AAE029FDAF52}">
      <dgm:prSet/>
      <dgm:spPr/>
      <dgm:t>
        <a:bodyPr/>
        <a:lstStyle/>
        <a:p>
          <a:endParaRPr lang="es-CL"/>
        </a:p>
      </dgm:t>
    </dgm:pt>
    <dgm:pt modelId="{469AE99D-1EF8-4916-9052-0D56CDF307C8}" type="pres">
      <dgm:prSet presAssocID="{A159B020-F500-4960-90E1-63E8AB761706}" presName="compositeShape" presStyleCnt="0">
        <dgm:presLayoutVars>
          <dgm:dir/>
          <dgm:resizeHandles/>
        </dgm:presLayoutVars>
      </dgm:prSet>
      <dgm:spPr/>
    </dgm:pt>
    <dgm:pt modelId="{B89E5D49-F271-4248-A90A-3B248C356377}" type="pres">
      <dgm:prSet presAssocID="{A159B020-F500-4960-90E1-63E8AB761706}" presName="pyramid" presStyleLbl="node1" presStyleIdx="0" presStyleCnt="1" custLinFactNeighborX="3564" custLinFactNeighborY="-19188"/>
      <dgm:spPr/>
    </dgm:pt>
    <dgm:pt modelId="{9DF847A8-8B9A-4988-8E39-C173B6B3CA40}" type="pres">
      <dgm:prSet presAssocID="{A159B020-F500-4960-90E1-63E8AB761706}" presName="theList" presStyleCnt="0"/>
      <dgm:spPr/>
    </dgm:pt>
    <dgm:pt modelId="{B85BD34A-22A9-41DE-BB36-01C65146D30D}" type="pres">
      <dgm:prSet presAssocID="{79AE9111-8A52-474F-8ADF-6B83A268183A}" presName="aNode" presStyleLbl="fgAcc1" presStyleIdx="0" presStyleCnt="1">
        <dgm:presLayoutVars>
          <dgm:bulletEnabled val="1"/>
        </dgm:presLayoutVars>
      </dgm:prSet>
      <dgm:spPr/>
    </dgm:pt>
    <dgm:pt modelId="{B253C6AB-0315-4758-AC42-E0D75E797C3A}" type="pres">
      <dgm:prSet presAssocID="{79AE9111-8A52-474F-8ADF-6B83A268183A}" presName="aSpace" presStyleCnt="0"/>
      <dgm:spPr/>
    </dgm:pt>
  </dgm:ptLst>
  <dgm:cxnLst>
    <dgm:cxn modelId="{D7E4B108-DAE4-44C7-B112-AF9D5B966CA5}" type="presOf" srcId="{A159B020-F500-4960-90E1-63E8AB761706}" destId="{469AE99D-1EF8-4916-9052-0D56CDF307C8}" srcOrd="0" destOrd="0" presId="urn:microsoft.com/office/officeart/2005/8/layout/pyramid2"/>
    <dgm:cxn modelId="{86A1F22A-488F-497F-8636-AAE029FDAF52}" srcId="{A159B020-F500-4960-90E1-63E8AB761706}" destId="{79AE9111-8A52-474F-8ADF-6B83A268183A}" srcOrd="0" destOrd="0" parTransId="{B97247F7-07B3-42ED-96BC-FDBEB1AE92F2}" sibTransId="{D4E0F0AA-F8FB-4406-BF0F-06F6F70C8862}"/>
    <dgm:cxn modelId="{ADFB8A87-823B-4900-9590-1F5580E94BB3}" type="presOf" srcId="{79AE9111-8A52-474F-8ADF-6B83A268183A}" destId="{B85BD34A-22A9-41DE-BB36-01C65146D30D}" srcOrd="0" destOrd="0" presId="urn:microsoft.com/office/officeart/2005/8/layout/pyramid2"/>
    <dgm:cxn modelId="{BD20388A-22DB-4DFB-BD8D-40026CCA316F}" type="presParOf" srcId="{469AE99D-1EF8-4916-9052-0D56CDF307C8}" destId="{B89E5D49-F271-4248-A90A-3B248C356377}" srcOrd="0" destOrd="0" presId="urn:microsoft.com/office/officeart/2005/8/layout/pyramid2"/>
    <dgm:cxn modelId="{2A10A3CB-D551-4086-B0E3-79A744A93C16}" type="presParOf" srcId="{469AE99D-1EF8-4916-9052-0D56CDF307C8}" destId="{9DF847A8-8B9A-4988-8E39-C173B6B3CA40}" srcOrd="1" destOrd="0" presId="urn:microsoft.com/office/officeart/2005/8/layout/pyramid2"/>
    <dgm:cxn modelId="{D295ED9A-EDCC-441A-B529-4D73D505329C}" type="presParOf" srcId="{9DF847A8-8B9A-4988-8E39-C173B6B3CA40}" destId="{B85BD34A-22A9-41DE-BB36-01C65146D30D}" srcOrd="0" destOrd="0" presId="urn:microsoft.com/office/officeart/2005/8/layout/pyramid2"/>
    <dgm:cxn modelId="{E738D26B-6C88-43AD-AAA8-356A78163F0B}" type="presParOf" srcId="{9DF847A8-8B9A-4988-8E39-C173B6B3CA40}" destId="{B253C6AB-0315-4758-AC42-E0D75E797C3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4F7A6-41FE-4750-8105-B0309663F4CB}">
      <dsp:nvSpPr>
        <dsp:cNvPr id="0" name=""/>
        <dsp:cNvSpPr/>
      </dsp:nvSpPr>
      <dsp:spPr>
        <a:xfrm>
          <a:off x="0" y="11591"/>
          <a:ext cx="7488832" cy="12729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200" b="1" kern="1200" smtClean="0"/>
            <a:t>La protección o el fortalecimiento del régimen democr</a:t>
          </a:r>
          <a:r>
            <a:rPr lang="es-ES" sz="3200" b="1" kern="1200" dirty="0" smtClean="0"/>
            <a:t>á</a:t>
          </a:r>
          <a:r>
            <a:rPr lang="x-none" sz="3200" b="1" kern="1200" smtClean="0"/>
            <a:t>tico</a:t>
          </a:r>
          <a:endParaRPr lang="es-CL" sz="3200" b="1" kern="1200" dirty="0"/>
        </a:p>
      </dsp:txBody>
      <dsp:txXfrm>
        <a:off x="0" y="11591"/>
        <a:ext cx="7488832" cy="1272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89080-AF6F-45B1-9184-C8AE433CC2EA}">
      <dsp:nvSpPr>
        <dsp:cNvPr id="0" name=""/>
        <dsp:cNvSpPr/>
      </dsp:nvSpPr>
      <dsp:spPr>
        <a:xfrm>
          <a:off x="2973015" y="2365540"/>
          <a:ext cx="2283569" cy="2237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Tahoma" pitchFamily="34" charset="0"/>
            </a:rPr>
            <a:t>E</a:t>
          </a:r>
          <a:r>
            <a:rPr lang="x-none" sz="1400" kern="1200" smtClean="0">
              <a:latin typeface="Tahoma" pitchFamily="34" charset="0"/>
            </a:rPr>
            <a:t>l sistema norteamericano regula exhaustivamente la actividad pensando en una verdadera “industria del lobby”</a:t>
          </a:r>
          <a:r>
            <a:rPr lang="es-ES_tradnl" sz="1400" kern="1200" dirty="0" smtClean="0">
              <a:latin typeface="Tahoma" pitchFamily="34" charset="0"/>
            </a:rPr>
            <a:t>.</a:t>
          </a:r>
          <a:r>
            <a:rPr lang="x-none" sz="1400" kern="1200" smtClean="0">
              <a:latin typeface="Tahoma" pitchFamily="34" charset="0"/>
            </a:rPr>
            <a:t> </a:t>
          </a:r>
          <a:endParaRPr lang="es-CL" sz="1400" kern="1200" dirty="0"/>
        </a:p>
      </dsp:txBody>
      <dsp:txXfrm>
        <a:off x="2973015" y="2365540"/>
        <a:ext cx="2283569" cy="2237362"/>
      </dsp:txXfrm>
    </dsp:sp>
    <dsp:sp modelId="{A0CC1CEC-D7C7-4344-BD74-45D4C86EFCCF}">
      <dsp:nvSpPr>
        <dsp:cNvPr id="0" name=""/>
        <dsp:cNvSpPr/>
      </dsp:nvSpPr>
      <dsp:spPr>
        <a:xfrm rot="10800000">
          <a:off x="1285853" y="3209641"/>
          <a:ext cx="159436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55E0-8C32-468E-A9CD-0140C615C39B}">
      <dsp:nvSpPr>
        <dsp:cNvPr id="0" name=""/>
        <dsp:cNvSpPr/>
      </dsp:nvSpPr>
      <dsp:spPr>
        <a:xfrm>
          <a:off x="370583" y="2752006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Tahoma" pitchFamily="34" charset="0"/>
            </a:rPr>
            <a:t>La </a:t>
          </a:r>
          <a:r>
            <a:rPr lang="x-none" sz="1300" kern="1200" smtClean="0">
              <a:latin typeface="Tahoma" pitchFamily="34" charset="0"/>
            </a:rPr>
            <a:t>obligatorieda</a:t>
          </a:r>
          <a:r>
            <a:rPr lang="es-ES_tradnl" sz="1300" kern="1200" dirty="0" smtClean="0">
              <a:latin typeface="Tahoma" pitchFamily="34" charset="0"/>
            </a:rPr>
            <a:t> </a:t>
          </a:r>
          <a:r>
            <a:rPr lang="x-none" sz="1300" kern="1200" smtClean="0">
              <a:latin typeface="Tahoma" pitchFamily="34" charset="0"/>
            </a:rPr>
            <a:t>del registro de lobbystas</a:t>
          </a:r>
          <a:endParaRPr lang="es-CL" sz="1300" kern="1200" dirty="0"/>
        </a:p>
      </dsp:txBody>
      <dsp:txXfrm>
        <a:off x="370583" y="2752006"/>
        <a:ext cx="1830539" cy="1464431"/>
      </dsp:txXfrm>
    </dsp:sp>
    <dsp:sp modelId="{687286D1-C395-4D97-A867-252394207091}">
      <dsp:nvSpPr>
        <dsp:cNvPr id="0" name=""/>
        <dsp:cNvSpPr/>
      </dsp:nvSpPr>
      <dsp:spPr>
        <a:xfrm rot="13500000">
          <a:off x="1879319" y="1776886"/>
          <a:ext cx="160545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9292"/>
            <a:satOff val="-7386"/>
            <a:lumOff val="-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7174-376B-4A22-AB86-0A1D68CDA692}">
      <dsp:nvSpPr>
        <dsp:cNvPr id="0" name=""/>
        <dsp:cNvSpPr/>
      </dsp:nvSpPr>
      <dsp:spPr>
        <a:xfrm>
          <a:off x="1199163" y="751638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309292"/>
            <a:satOff val="-7386"/>
            <a:lumOff val="-4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Tahoma" pitchFamily="34" charset="0"/>
            </a:rPr>
            <a:t>La </a:t>
          </a:r>
          <a:r>
            <a:rPr lang="x-none" sz="1300" kern="1200" smtClean="0">
              <a:latin typeface="Tahoma" pitchFamily="34" charset="0"/>
            </a:rPr>
            <a:t>limitación</a:t>
          </a:r>
          <a:r>
            <a:rPr lang="es-ES_tradnl" sz="1300" kern="1200" dirty="0" smtClean="0">
              <a:latin typeface="Tahoma" pitchFamily="34" charset="0"/>
            </a:rPr>
            <a:t> y registro especial de</a:t>
          </a:r>
          <a:r>
            <a:rPr lang="x-none" sz="1300" kern="1200" smtClean="0">
              <a:latin typeface="Tahoma" pitchFamily="34" charset="0"/>
            </a:rPr>
            <a:t> lobbystas extranjeros</a:t>
          </a:r>
          <a:endParaRPr lang="es-CL" sz="1300" kern="1200" dirty="0"/>
        </a:p>
      </dsp:txBody>
      <dsp:txXfrm>
        <a:off x="1199163" y="751638"/>
        <a:ext cx="1830539" cy="1464431"/>
      </dsp:txXfrm>
    </dsp:sp>
    <dsp:sp modelId="{CF40465F-247F-4B80-B592-F8E04F978EE2}">
      <dsp:nvSpPr>
        <dsp:cNvPr id="0" name=""/>
        <dsp:cNvSpPr/>
      </dsp:nvSpPr>
      <dsp:spPr>
        <a:xfrm rot="16200000">
          <a:off x="3306699" y="1188794"/>
          <a:ext cx="1616200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D7EF1-72AD-4C18-95CB-66CED24148A0}">
      <dsp:nvSpPr>
        <dsp:cNvPr id="0" name=""/>
        <dsp:cNvSpPr/>
      </dsp:nvSpPr>
      <dsp:spPr>
        <a:xfrm>
          <a:off x="3199530" y="-76940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618585"/>
            <a:satOff val="-14772"/>
            <a:lumOff val="-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Tahoma" pitchFamily="34" charset="0"/>
            </a:rPr>
            <a:t>La </a:t>
          </a:r>
          <a:r>
            <a:rPr lang="x-none" sz="1300" kern="1200" smtClean="0">
              <a:latin typeface="Tahoma" pitchFamily="34" charset="0"/>
            </a:rPr>
            <a:t>limitación de postempleo de lobbystas</a:t>
          </a:r>
          <a:endParaRPr lang="es-CL" sz="1300" kern="1200" dirty="0"/>
        </a:p>
      </dsp:txBody>
      <dsp:txXfrm>
        <a:off x="3199530" y="-76940"/>
        <a:ext cx="1830539" cy="1464431"/>
      </dsp:txXfrm>
    </dsp:sp>
    <dsp:sp modelId="{06B79F79-ECB1-4D07-835C-A4AA1F5849BB}">
      <dsp:nvSpPr>
        <dsp:cNvPr id="0" name=""/>
        <dsp:cNvSpPr/>
      </dsp:nvSpPr>
      <dsp:spPr>
        <a:xfrm rot="18900000">
          <a:off x="4744828" y="1776886"/>
          <a:ext cx="160545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27877"/>
            <a:satOff val="-22158"/>
            <a:lumOff val="-120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8F584-6358-4287-8A5C-DED0E324AED8}">
      <dsp:nvSpPr>
        <dsp:cNvPr id="0" name=""/>
        <dsp:cNvSpPr/>
      </dsp:nvSpPr>
      <dsp:spPr>
        <a:xfrm>
          <a:off x="5199897" y="751638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927877"/>
            <a:satOff val="-22158"/>
            <a:lumOff val="-12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Tahoma" pitchFamily="34" charset="0"/>
            </a:rPr>
            <a:t>Existen además grandes asociaciones de </a:t>
          </a:r>
          <a:r>
            <a:rPr lang="es-ES_tradnl" sz="1300" kern="1200" dirty="0" err="1" smtClean="0">
              <a:latin typeface="Tahoma" pitchFamily="34" charset="0"/>
            </a:rPr>
            <a:t>lobbystas</a:t>
          </a:r>
          <a:r>
            <a:rPr lang="x-none" sz="1300" kern="1200" smtClean="0">
              <a:latin typeface="Tahoma" pitchFamily="34" charset="0"/>
            </a:rPr>
            <a:t>; </a:t>
          </a:r>
          <a:r>
            <a:rPr lang="es-ES_tradnl" sz="1300" kern="1200" dirty="0" smtClean="0">
              <a:latin typeface="Tahoma" pitchFamily="34" charset="0"/>
            </a:rPr>
            <a:t>códigos de conducta obligatorios para sus asociados</a:t>
          </a:r>
          <a:r>
            <a:rPr lang="x-none" sz="1300" kern="1200" smtClean="0">
              <a:latin typeface="Tahoma" pitchFamily="34" charset="0"/>
            </a:rPr>
            <a:t>, entre otros         </a:t>
          </a:r>
          <a:endParaRPr lang="es-CL" sz="1300" kern="1200" dirty="0"/>
        </a:p>
      </dsp:txBody>
      <dsp:txXfrm>
        <a:off x="5199897" y="751638"/>
        <a:ext cx="1830539" cy="1464431"/>
      </dsp:txXfrm>
    </dsp:sp>
    <dsp:sp modelId="{EC370CBB-E20D-4F8B-ABD7-15DCDE6CDCE9}">
      <dsp:nvSpPr>
        <dsp:cNvPr id="0" name=""/>
        <dsp:cNvSpPr/>
      </dsp:nvSpPr>
      <dsp:spPr>
        <a:xfrm>
          <a:off x="5349378" y="3209641"/>
          <a:ext cx="159436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40EA6-07BB-4E18-9B9E-4D5D75017BE4}">
      <dsp:nvSpPr>
        <dsp:cNvPr id="0" name=""/>
        <dsp:cNvSpPr/>
      </dsp:nvSpPr>
      <dsp:spPr>
        <a:xfrm>
          <a:off x="6028476" y="2752006"/>
          <a:ext cx="1830539" cy="1464431"/>
        </a:xfrm>
        <a:prstGeom prst="roundRect">
          <a:avLst>
            <a:gd name="adj" fmla="val 10000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Tahoma" pitchFamily="34" charset="0"/>
            </a:rPr>
            <a:t>La </a:t>
          </a:r>
          <a:r>
            <a:rPr lang="x-none" sz="1300" kern="1200" smtClean="0">
              <a:latin typeface="Tahoma" pitchFamily="34" charset="0"/>
            </a:rPr>
            <a:t>limitación de donaciones de parte lobbystas</a:t>
          </a:r>
          <a:endParaRPr lang="es-CL" sz="1300" kern="1200" dirty="0"/>
        </a:p>
      </dsp:txBody>
      <dsp:txXfrm>
        <a:off x="6028476" y="2752006"/>
        <a:ext cx="1830539" cy="146443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F24FC-964B-4854-81E8-608D25BD0671}">
      <dsp:nvSpPr>
        <dsp:cNvPr id="0" name=""/>
        <dsp:cNvSpPr/>
      </dsp:nvSpPr>
      <dsp:spPr>
        <a:xfrm>
          <a:off x="1613037" y="606600"/>
          <a:ext cx="3947503" cy="3947503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57AC-FF1B-43AA-9560-CE9EEF895DD0}">
      <dsp:nvSpPr>
        <dsp:cNvPr id="0" name=""/>
        <dsp:cNvSpPr/>
      </dsp:nvSpPr>
      <dsp:spPr>
        <a:xfrm>
          <a:off x="1613037" y="606600"/>
          <a:ext cx="3947503" cy="3947503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4">
            <a:hueOff val="824780"/>
            <a:satOff val="-19696"/>
            <a:lumOff val="-107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D26DB-B543-403D-90A0-D8907DD021D9}">
      <dsp:nvSpPr>
        <dsp:cNvPr id="0" name=""/>
        <dsp:cNvSpPr/>
      </dsp:nvSpPr>
      <dsp:spPr>
        <a:xfrm>
          <a:off x="1613037" y="606600"/>
          <a:ext cx="3947503" cy="3947503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4">
            <a:hueOff val="412390"/>
            <a:satOff val="-9848"/>
            <a:lumOff val="-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C16A1-70CA-46D6-8735-9A73D235C4AB}">
      <dsp:nvSpPr>
        <dsp:cNvPr id="0" name=""/>
        <dsp:cNvSpPr/>
      </dsp:nvSpPr>
      <dsp:spPr>
        <a:xfrm>
          <a:off x="1613037" y="606600"/>
          <a:ext cx="3947503" cy="3947503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05D21-0FF4-4EA7-8648-38AA7B468A53}">
      <dsp:nvSpPr>
        <dsp:cNvPr id="0" name=""/>
        <dsp:cNvSpPr/>
      </dsp:nvSpPr>
      <dsp:spPr>
        <a:xfrm>
          <a:off x="2679261" y="1672824"/>
          <a:ext cx="1815056" cy="1815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50" u="sng" kern="1200" dirty="0" smtClean="0">
              <a:latin typeface="Tahoma" pitchFamily="34" charset="0"/>
            </a:rPr>
            <a:t>Mecanismos de autorregulación</a:t>
          </a:r>
          <a:r>
            <a:rPr lang="es-ES" sz="1050" kern="1200" dirty="0" smtClean="0">
              <a:latin typeface="Tahoma" pitchFamily="34" charset="0"/>
            </a:rPr>
            <a:t>, tales como </a:t>
          </a:r>
          <a:r>
            <a:rPr lang="es-ES" sz="1050" u="sng" kern="1200" dirty="0" smtClean="0">
              <a:latin typeface="Tahoma" pitchFamily="34" charset="0"/>
            </a:rPr>
            <a:t>Códigos de Conducta Ética</a:t>
          </a:r>
          <a:r>
            <a:rPr lang="es-ES" sz="1050" kern="1200" dirty="0" smtClean="0">
              <a:latin typeface="Tahoma" pitchFamily="34" charset="0"/>
            </a:rPr>
            <a:t> de carácter obligatorio para sus afiliados.</a:t>
          </a:r>
          <a:endParaRPr lang="es-ES_tradnl" sz="900" kern="1200" dirty="0" smtClean="0">
            <a:latin typeface="Tahoma" pitchFamily="34" charset="0"/>
          </a:endParaRPr>
        </a:p>
      </dsp:txBody>
      <dsp:txXfrm>
        <a:off x="2679261" y="1672824"/>
        <a:ext cx="1815056" cy="1815056"/>
      </dsp:txXfrm>
    </dsp:sp>
    <dsp:sp modelId="{87DA3503-379B-43B3-B011-13B06CF9052E}">
      <dsp:nvSpPr>
        <dsp:cNvPr id="0" name=""/>
        <dsp:cNvSpPr/>
      </dsp:nvSpPr>
      <dsp:spPr>
        <a:xfrm>
          <a:off x="2762406" y="-93612"/>
          <a:ext cx="1648766" cy="1491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>
              <a:latin typeface="Tahoma" pitchFamily="34" charset="0"/>
            </a:rPr>
            <a:t>Honestidad e integridad, profesionalismo, veracidad, resguardo de la confianza depositada, etc., </a:t>
          </a:r>
          <a:endParaRPr lang="es-CL" sz="1100" kern="1200" dirty="0"/>
        </a:p>
      </dsp:txBody>
      <dsp:txXfrm>
        <a:off x="2762406" y="-93612"/>
        <a:ext cx="1648766" cy="1491905"/>
      </dsp:txXfrm>
    </dsp:sp>
    <dsp:sp modelId="{8528A5AD-662E-4735-AA24-9C96B0D2FE7B}">
      <dsp:nvSpPr>
        <dsp:cNvPr id="0" name=""/>
        <dsp:cNvSpPr/>
      </dsp:nvSpPr>
      <dsp:spPr>
        <a:xfrm>
          <a:off x="4739111" y="1849436"/>
          <a:ext cx="1551379" cy="1461831"/>
        </a:xfrm>
        <a:prstGeom prst="ellipse">
          <a:avLst/>
        </a:prstGeom>
        <a:solidFill>
          <a:schemeClr val="accent4">
            <a:hueOff val="412390"/>
            <a:satOff val="-9848"/>
            <a:lumOff val="-5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smtClean="0">
              <a:latin typeface="Tahoma" pitchFamily="34" charset="0"/>
            </a:rPr>
            <a:t>No contravenir el interés público;</a:t>
          </a:r>
          <a:endParaRPr lang="es-CL" sz="1400" kern="1200" dirty="0"/>
        </a:p>
      </dsp:txBody>
      <dsp:txXfrm>
        <a:off x="4739111" y="1849436"/>
        <a:ext cx="1551379" cy="1461831"/>
      </dsp:txXfrm>
    </dsp:sp>
    <dsp:sp modelId="{314C59F7-6C2B-49AF-8DE3-C273C18C28DB}">
      <dsp:nvSpPr>
        <dsp:cNvPr id="0" name=""/>
        <dsp:cNvSpPr/>
      </dsp:nvSpPr>
      <dsp:spPr>
        <a:xfrm>
          <a:off x="2830157" y="3794772"/>
          <a:ext cx="1513263" cy="1427184"/>
        </a:xfrm>
        <a:prstGeom prst="ellipse">
          <a:avLst/>
        </a:prstGeom>
        <a:solidFill>
          <a:schemeClr val="accent4">
            <a:hueOff val="824780"/>
            <a:satOff val="-19696"/>
            <a:lumOff val="-10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>
              <a:latin typeface="Tahoma" pitchFamily="34" charset="0"/>
            </a:rPr>
            <a:t>Informar el nombre de su cliente, mandante o representado, el motivo del contacto, y el nombre de su empresa</a:t>
          </a:r>
          <a:endParaRPr lang="es-CL" sz="1000" kern="1200" dirty="0"/>
        </a:p>
      </dsp:txBody>
      <dsp:txXfrm>
        <a:off x="2830157" y="3794772"/>
        <a:ext cx="1513263" cy="1427184"/>
      </dsp:txXfrm>
    </dsp:sp>
    <dsp:sp modelId="{38E01D42-BC1B-48E0-83F9-2562EAC4DCD6}">
      <dsp:nvSpPr>
        <dsp:cNvPr id="0" name=""/>
        <dsp:cNvSpPr/>
      </dsp:nvSpPr>
      <dsp:spPr>
        <a:xfrm>
          <a:off x="789956" y="1760892"/>
          <a:ext cx="1737640" cy="1638919"/>
        </a:xfrm>
        <a:prstGeom prst="ellipse">
          <a:avLst/>
        </a:prstGeom>
        <a:solidFill>
          <a:schemeClr val="accent4">
            <a:hueOff val="1237169"/>
            <a:satOff val="-29544"/>
            <a:lumOff val="-16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>
              <a:latin typeface="Tahoma" pitchFamily="34" charset="0"/>
            </a:rPr>
            <a:t>Prohibición de ofrecer, insinuar u otorgar cualquier tipo de beneficio para los funcionarios públicos;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>
              <a:latin typeface="Tahoma" pitchFamily="34" charset="0"/>
            </a:rPr>
            <a:t>Jamás representar intereses en conflicto; etc.</a:t>
          </a:r>
          <a:endParaRPr lang="es-CL" sz="900" kern="1200" dirty="0"/>
        </a:p>
      </dsp:txBody>
      <dsp:txXfrm>
        <a:off x="789956" y="1760892"/>
        <a:ext cx="1737640" cy="163891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681A7-6BBE-4354-8E34-635A89477138}">
      <dsp:nvSpPr>
        <dsp:cNvPr id="0" name=""/>
        <dsp:cNvSpPr/>
      </dsp:nvSpPr>
      <dsp:spPr>
        <a:xfrm>
          <a:off x="0" y="552300"/>
          <a:ext cx="8184123" cy="625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9A7BE-70C4-45F7-9237-F2D31E68F09E}">
      <dsp:nvSpPr>
        <dsp:cNvPr id="0" name=""/>
        <dsp:cNvSpPr/>
      </dsp:nvSpPr>
      <dsp:spPr>
        <a:xfrm>
          <a:off x="52973" y="111994"/>
          <a:ext cx="8094185" cy="13596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6538" tIns="0" rIns="2165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latin typeface="+mn-lt"/>
            </a:rPr>
            <a:t>E</a:t>
          </a:r>
          <a:r>
            <a:rPr lang="x-none" sz="2000" b="1" kern="1200" dirty="0" smtClean="0">
              <a:latin typeface="+mn-lt"/>
            </a:rPr>
            <a:t>l factor clave y a lo que debiera tender una regulación del lobby es la TRANSPARENCIA</a:t>
          </a:r>
          <a:r>
            <a:rPr lang="es-ES_tradnl" sz="2000" b="1" kern="1200" dirty="0" smtClean="0">
              <a:latin typeface="+mn-lt"/>
            </a:rPr>
            <a:t> de la actividad de lobby</a:t>
          </a:r>
          <a:endParaRPr lang="x-none" sz="2000" b="1" kern="1200" dirty="0" smtClean="0">
            <a:latin typeface="+mn-lt"/>
          </a:endParaRPr>
        </a:p>
      </dsp:txBody>
      <dsp:txXfrm>
        <a:off x="52973" y="111994"/>
        <a:ext cx="8094185" cy="13596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B24A5-9A09-4E63-9D79-F09BCF7A83B9}">
      <dsp:nvSpPr>
        <dsp:cNvPr id="0" name=""/>
        <dsp:cNvSpPr/>
      </dsp:nvSpPr>
      <dsp:spPr>
        <a:xfrm>
          <a:off x="0" y="18852"/>
          <a:ext cx="7045083" cy="108576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En virtud de la regulación se </a:t>
          </a:r>
          <a:r>
            <a:rPr lang="x-none" sz="1600" kern="1200" dirty="0" smtClean="0"/>
            <a:t>DEBIESE PODER RESPONDER A LAS SIGUIENTES PREGUNTAS</a:t>
          </a:r>
          <a:r>
            <a:rPr lang="x-none" sz="1600" kern="1200" smtClean="0"/>
            <a:t>: </a:t>
          </a:r>
          <a:r>
            <a:rPr lang="es-CL" sz="1600" kern="1200" dirty="0" smtClean="0"/>
            <a:t>¿</a:t>
          </a:r>
          <a:r>
            <a:rPr lang="x-none" sz="1600" kern="1200" smtClean="0"/>
            <a:t>quien</a:t>
          </a:r>
          <a:r>
            <a:rPr lang="x-none" sz="1600" kern="1200" smtClean="0"/>
            <a:t>?; </a:t>
          </a:r>
          <a:r>
            <a:rPr lang="es-CL" sz="1600" kern="1200" dirty="0" smtClean="0"/>
            <a:t>¿</a:t>
          </a:r>
          <a:r>
            <a:rPr lang="x-none" sz="1600" kern="1200" smtClean="0"/>
            <a:t>para </a:t>
          </a:r>
          <a:r>
            <a:rPr lang="x-none" sz="1600" kern="1200" dirty="0" smtClean="0"/>
            <a:t>quien o a favor de quien</a:t>
          </a:r>
          <a:r>
            <a:rPr lang="x-none" sz="1600" kern="1200" smtClean="0"/>
            <a:t>?; </a:t>
          </a:r>
          <a:r>
            <a:rPr lang="es-CL" sz="1600" kern="1200" dirty="0" smtClean="0"/>
            <a:t>¿</a:t>
          </a:r>
          <a:r>
            <a:rPr lang="x-none" sz="1600" kern="1200" smtClean="0"/>
            <a:t>con </a:t>
          </a:r>
          <a:r>
            <a:rPr lang="x-none" sz="1600" kern="1200" dirty="0" smtClean="0"/>
            <a:t>quien o ante quien</a:t>
          </a:r>
          <a:r>
            <a:rPr lang="x-none" sz="1600" kern="1200" smtClean="0"/>
            <a:t>?; </a:t>
          </a:r>
          <a:r>
            <a:rPr lang="es-CL" sz="1600" kern="1200" dirty="0" smtClean="0"/>
            <a:t>¿</a:t>
          </a:r>
          <a:r>
            <a:rPr lang="x-none" sz="1600" kern="1200" smtClean="0"/>
            <a:t>para qué</a:t>
          </a:r>
          <a:r>
            <a:rPr lang="es-CL" sz="1600" kern="1200" dirty="0" smtClean="0"/>
            <a:t>’</a:t>
          </a:r>
          <a:r>
            <a:rPr lang="x-none" sz="1600" kern="1200" smtClean="0"/>
            <a:t>; </a:t>
          </a:r>
          <a:r>
            <a:rPr lang="es-CL" sz="1600" kern="1200" dirty="0" smtClean="0"/>
            <a:t>¿</a:t>
          </a:r>
          <a:r>
            <a:rPr lang="x-none" sz="1600" kern="1200" smtClean="0"/>
            <a:t>sobre que</a:t>
          </a:r>
          <a:r>
            <a:rPr lang="es-CL" sz="1600" kern="1200" dirty="0" smtClean="0"/>
            <a:t>?</a:t>
          </a:r>
          <a:r>
            <a:rPr lang="x-none" sz="1600" kern="1200" smtClean="0"/>
            <a:t>; </a:t>
          </a:r>
          <a:endParaRPr lang="es-CL" sz="1600" kern="1200" dirty="0"/>
        </a:p>
      </dsp:txBody>
      <dsp:txXfrm>
        <a:off x="0" y="18852"/>
        <a:ext cx="7045083" cy="1085760"/>
      </dsp:txXfrm>
    </dsp:sp>
    <dsp:sp modelId="{730459D1-87B4-403B-8226-A8B9D329F5C9}">
      <dsp:nvSpPr>
        <dsp:cNvPr id="0" name=""/>
        <dsp:cNvSpPr/>
      </dsp:nvSpPr>
      <dsp:spPr>
        <a:xfrm>
          <a:off x="0" y="1290504"/>
          <a:ext cx="7045083" cy="10857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+mn-lt"/>
            </a:rPr>
            <a:t>Acceso ciudadano a la información pública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+mn-lt"/>
            </a:rPr>
            <a:t> requisito y complemento indispensable para la regulación del </a:t>
          </a:r>
          <a:r>
            <a:rPr lang="es-ES_tradnl" sz="1600" i="1" kern="1200" dirty="0" smtClean="0">
              <a:solidFill>
                <a:schemeClr val="tx1"/>
              </a:solidFill>
              <a:latin typeface="+mn-lt"/>
            </a:rPr>
            <a:t>lobby</a:t>
          </a:r>
          <a:r>
            <a:rPr lang="es-ES_tradnl" sz="1600" kern="1200" dirty="0" smtClean="0">
              <a:solidFill>
                <a:schemeClr val="tx1"/>
              </a:solidFill>
              <a:latin typeface="+mn-lt"/>
            </a:rPr>
            <a:t>.</a:t>
          </a:r>
          <a:endParaRPr lang="es-ES" sz="1600" kern="1200" dirty="0">
            <a:solidFill>
              <a:schemeClr val="tx1"/>
            </a:solidFill>
            <a:latin typeface="+mn-lt"/>
          </a:endParaRPr>
        </a:p>
      </dsp:txBody>
      <dsp:txXfrm>
        <a:off x="0" y="1290504"/>
        <a:ext cx="7045083" cy="10857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023AC-ADA1-40F8-AA31-C2D2502B0B62}">
      <dsp:nvSpPr>
        <dsp:cNvPr id="0" name=""/>
        <dsp:cNvSpPr/>
      </dsp:nvSpPr>
      <dsp:spPr>
        <a:xfrm>
          <a:off x="0" y="418370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F091F-C798-4760-9033-B49411113D9E}">
      <dsp:nvSpPr>
        <dsp:cNvPr id="0" name=""/>
        <dsp:cNvSpPr/>
      </dsp:nvSpPr>
      <dsp:spPr>
        <a:xfrm>
          <a:off x="407362" y="92142"/>
          <a:ext cx="5759990" cy="5919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/>
            <a:t>PL Boletín N° 3407-07 (Septiembre 2003) - </a:t>
          </a:r>
          <a:r>
            <a:rPr lang="es-ES" sz="2000" kern="1200" dirty="0" smtClean="0"/>
            <a:t>P</a:t>
          </a:r>
          <a:r>
            <a:rPr lang="x-none" sz="2000" kern="1200" dirty="0" smtClean="0"/>
            <a:t>L</a:t>
          </a:r>
          <a:r>
            <a:rPr lang="es-ES" sz="2000" kern="1200" dirty="0" smtClean="0"/>
            <a:t> Boletín Nº 6189-06 (Noviembre 2008)</a:t>
          </a:r>
        </a:p>
      </dsp:txBody>
      <dsp:txXfrm>
        <a:off x="407362" y="92142"/>
        <a:ext cx="5759990" cy="591908"/>
      </dsp:txXfrm>
    </dsp:sp>
    <dsp:sp modelId="{FD75D971-3D88-41CA-83BF-FA58E42D5930}">
      <dsp:nvSpPr>
        <dsp:cNvPr id="0" name=""/>
        <dsp:cNvSpPr/>
      </dsp:nvSpPr>
      <dsp:spPr>
        <a:xfrm>
          <a:off x="20694" y="1246315"/>
          <a:ext cx="81265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F5DDF-4B4F-4618-9640-9577F33A6864}">
      <dsp:nvSpPr>
        <dsp:cNvPr id="0" name=""/>
        <dsp:cNvSpPr/>
      </dsp:nvSpPr>
      <dsp:spPr>
        <a:xfrm>
          <a:off x="432048" y="984505"/>
          <a:ext cx="5759990" cy="5011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Indicación sustitutiva (Mayo 2012)</a:t>
          </a:r>
        </a:p>
      </dsp:txBody>
      <dsp:txXfrm>
        <a:off x="432048" y="984505"/>
        <a:ext cx="5759990" cy="501189"/>
      </dsp:txXfrm>
    </dsp:sp>
    <dsp:sp modelId="{35DCE3E7-19EC-41A4-980D-CE07BAA92F04}">
      <dsp:nvSpPr>
        <dsp:cNvPr id="0" name=""/>
        <dsp:cNvSpPr/>
      </dsp:nvSpPr>
      <dsp:spPr>
        <a:xfrm>
          <a:off x="0" y="2103005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3DDD52-447C-4086-9CF5-0A87E666D7DD}">
      <dsp:nvSpPr>
        <dsp:cNvPr id="0" name=""/>
        <dsp:cNvSpPr/>
      </dsp:nvSpPr>
      <dsp:spPr>
        <a:xfrm>
          <a:off x="407362" y="1755480"/>
          <a:ext cx="5759990" cy="6132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Cámara de Diputados aprueba Informe de Comisión Mixta (Enero 2014)</a:t>
          </a:r>
        </a:p>
      </dsp:txBody>
      <dsp:txXfrm>
        <a:off x="407362" y="1755480"/>
        <a:ext cx="5759990" cy="613205"/>
      </dsp:txXfrm>
    </dsp:sp>
    <dsp:sp modelId="{39565720-1B48-40AC-A34B-BD75AC460D24}">
      <dsp:nvSpPr>
        <dsp:cNvPr id="0" name=""/>
        <dsp:cNvSpPr/>
      </dsp:nvSpPr>
      <dsp:spPr>
        <a:xfrm>
          <a:off x="0" y="2884413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118AA-1208-4B8E-9B22-B4F115899A76}">
      <dsp:nvSpPr>
        <dsp:cNvPr id="0" name=""/>
        <dsp:cNvSpPr/>
      </dsp:nvSpPr>
      <dsp:spPr>
        <a:xfrm>
          <a:off x="443748" y="2637530"/>
          <a:ext cx="5759990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Proyecto enviado al TC para control preventivo (Enero 2014)</a:t>
          </a:r>
          <a:endParaRPr lang="es-ES" sz="2000" kern="1200" dirty="0"/>
        </a:p>
      </dsp:txBody>
      <dsp:txXfrm>
        <a:off x="443748" y="2637530"/>
        <a:ext cx="5759990" cy="531360"/>
      </dsp:txXfrm>
    </dsp:sp>
    <dsp:sp modelId="{CC095118-DE9E-4270-AD1D-07299A3BE019}">
      <dsp:nvSpPr>
        <dsp:cNvPr id="0" name=""/>
        <dsp:cNvSpPr/>
      </dsp:nvSpPr>
      <dsp:spPr>
        <a:xfrm>
          <a:off x="0" y="3633423"/>
          <a:ext cx="81472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059536-6CE9-4532-A602-04CADB661E9A}">
      <dsp:nvSpPr>
        <dsp:cNvPr id="0" name=""/>
        <dsp:cNvSpPr/>
      </dsp:nvSpPr>
      <dsp:spPr>
        <a:xfrm>
          <a:off x="407362" y="3470285"/>
          <a:ext cx="5759990" cy="714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Publicación en D. Oficial: </a:t>
          </a:r>
          <a:r>
            <a:rPr lang="es-ES" sz="2000" b="0" kern="1200" dirty="0" smtClean="0"/>
            <a:t>8 de marzo de 2014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Entrada en vigencia diferida</a:t>
          </a:r>
          <a:endParaRPr lang="es-ES" sz="2000" b="1" kern="1200" dirty="0"/>
        </a:p>
      </dsp:txBody>
      <dsp:txXfrm>
        <a:off x="407362" y="3470285"/>
        <a:ext cx="5759990" cy="71414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F57D4-B1BC-4733-A2C9-2D3B4F573BFE}">
      <dsp:nvSpPr>
        <dsp:cNvPr id="0" name=""/>
        <dsp:cNvSpPr/>
      </dsp:nvSpPr>
      <dsp:spPr>
        <a:xfrm>
          <a:off x="3557860" y="3392"/>
          <a:ext cx="5330277" cy="2502996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Información a incluir en los Registros de </a:t>
          </a:r>
          <a:r>
            <a:rPr lang="es-CL" sz="2000" kern="1200" dirty="0" err="1" smtClean="0"/>
            <a:t>Lobbistas</a:t>
          </a:r>
          <a:r>
            <a:rPr lang="es-CL" sz="2000" kern="1200" dirty="0" smtClean="0"/>
            <a:t>, fecha de actualización, forma de publicación, procedimientos, plazos, antecedentes, etc.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3 meses desde publicación de la ley</a:t>
          </a:r>
          <a:endParaRPr lang="es-CL" sz="2000" kern="1200" dirty="0"/>
        </a:p>
      </dsp:txBody>
      <dsp:txXfrm>
        <a:off x="3557860" y="3392"/>
        <a:ext cx="5330277" cy="2502996"/>
      </dsp:txXfrm>
    </dsp:sp>
    <dsp:sp modelId="{9659950E-CE05-474E-837D-909B647AD83F}">
      <dsp:nvSpPr>
        <dsp:cNvPr id="0" name=""/>
        <dsp:cNvSpPr/>
      </dsp:nvSpPr>
      <dsp:spPr>
        <a:xfrm>
          <a:off x="4342" y="752135"/>
          <a:ext cx="3553518" cy="100551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b="1" kern="1200" dirty="0" smtClean="0"/>
            <a:t>Reglamento</a:t>
          </a:r>
          <a:endParaRPr lang="es-CL" sz="3100" b="1" kern="1200" dirty="0"/>
        </a:p>
      </dsp:txBody>
      <dsp:txXfrm>
        <a:off x="4342" y="752135"/>
        <a:ext cx="3553518" cy="1005510"/>
      </dsp:txXfrm>
    </dsp:sp>
    <dsp:sp modelId="{02680CE7-28A0-4469-9F98-D267130C83F1}">
      <dsp:nvSpPr>
        <dsp:cNvPr id="0" name=""/>
        <dsp:cNvSpPr/>
      </dsp:nvSpPr>
      <dsp:spPr>
        <a:xfrm>
          <a:off x="3562202" y="2610333"/>
          <a:ext cx="5330277" cy="3078298"/>
        </a:xfrm>
        <a:prstGeom prst="rightArrow">
          <a:avLst>
            <a:gd name="adj1" fmla="val 75000"/>
            <a:gd name="adj2" fmla="val 50000"/>
          </a:avLst>
        </a:prstGeom>
        <a:solidFill>
          <a:srgbClr val="954FC9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1484957"/>
              <a:satOff val="-31096"/>
              <a:lumOff val="-114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3 meses desde publicación del Reglamento.</a:t>
          </a:r>
          <a:endParaRPr lang="es-CL" sz="20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Respecto de Jefes de Servicio, Directores Regionales, Intendentes, Gobernadores, Seremis y Jefes de Gabinete, 8 meses.</a:t>
          </a:r>
          <a:endParaRPr lang="es-CL" sz="2000" kern="1200" dirty="0"/>
        </a:p>
      </dsp:txBody>
      <dsp:txXfrm>
        <a:off x="3562202" y="2610333"/>
        <a:ext cx="5330277" cy="3078298"/>
      </dsp:txXfrm>
    </dsp:sp>
    <dsp:sp modelId="{7C6ECC6A-5D41-4C42-BFF6-E057D90370DA}">
      <dsp:nvSpPr>
        <dsp:cNvPr id="0" name=""/>
        <dsp:cNvSpPr/>
      </dsp:nvSpPr>
      <dsp:spPr>
        <a:xfrm>
          <a:off x="4342" y="3643334"/>
          <a:ext cx="3553518" cy="1005510"/>
        </a:xfrm>
        <a:prstGeom prst="roundRect">
          <a:avLst/>
        </a:prstGeom>
        <a:gradFill rotWithShape="0">
          <a:gsLst>
            <a:gs pos="0">
              <a:schemeClr val="accent2">
                <a:hueOff val="-1676868"/>
                <a:satOff val="55102"/>
                <a:lumOff val="-58627"/>
                <a:alphaOff val="0"/>
                <a:shade val="51000"/>
                <a:satMod val="130000"/>
              </a:schemeClr>
            </a:gs>
            <a:gs pos="80000">
              <a:schemeClr val="accent2">
                <a:hueOff val="-1676868"/>
                <a:satOff val="55102"/>
                <a:lumOff val="-58627"/>
                <a:alphaOff val="0"/>
                <a:shade val="93000"/>
                <a:satMod val="130000"/>
              </a:schemeClr>
            </a:gs>
            <a:gs pos="100000">
              <a:schemeClr val="accent2">
                <a:hueOff val="-1676868"/>
                <a:satOff val="55102"/>
                <a:lumOff val="-5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b="1" kern="1200" dirty="0" smtClean="0"/>
            <a:t>Entrada en vigencia</a:t>
          </a:r>
          <a:endParaRPr lang="es-CL" sz="3100" b="1" kern="1200" dirty="0"/>
        </a:p>
      </dsp:txBody>
      <dsp:txXfrm>
        <a:off x="4342" y="3643334"/>
        <a:ext cx="3553518" cy="10055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3E413E-6DB9-C543-BE75-DF49BD7B9C7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246082"/>
        <a:ext cx="1637567" cy="1146297"/>
      </dsp:txXfrm>
    </dsp:sp>
    <dsp:sp modelId="{95B2FA1E-2E98-9742-9934-BE440A41A2D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¿Quienes </a:t>
          </a:r>
          <a:r>
            <a:rPr lang="es-ES" sz="2200" kern="1200" dirty="0" smtClean="0"/>
            <a:t>pueden ser sancionados?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¿En </a:t>
          </a:r>
          <a:r>
            <a:rPr lang="es-ES" sz="2200" kern="1200" dirty="0" smtClean="0"/>
            <a:t>que consiste la sanción?/existen agravantes?</a:t>
          </a:r>
          <a:endParaRPr lang="es-ES" sz="2200" kern="1200" dirty="0"/>
        </a:p>
      </dsp:txBody>
      <dsp:txXfrm rot="5400000">
        <a:off x="4155739" y="-3008994"/>
        <a:ext cx="1064418" cy="7083302"/>
      </dsp:txXfrm>
    </dsp:sp>
    <dsp:sp modelId="{B7224553-FA59-2C43-89A2-8A8E1E450CC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1689832"/>
        <a:ext cx="1637567" cy="1146297"/>
      </dsp:txXfrm>
    </dsp:sp>
    <dsp:sp modelId="{A5B76E84-F977-9A43-8A66-6223E43C4E73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¿Quien </a:t>
          </a:r>
          <a:r>
            <a:rPr lang="es-ES" sz="2200" kern="1200" dirty="0" smtClean="0"/>
            <a:t>investiga y aplica la sanción?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¿Qué </a:t>
          </a:r>
          <a:r>
            <a:rPr lang="es-ES" sz="2200" kern="1200" dirty="0" smtClean="0"/>
            <a:t>elementos disuasivos existen?</a:t>
          </a:r>
          <a:endParaRPr lang="es-ES" sz="2200" kern="1200" dirty="0"/>
        </a:p>
      </dsp:txBody>
      <dsp:txXfrm rot="5400000">
        <a:off x="4155739" y="-1565244"/>
        <a:ext cx="1064418" cy="7083302"/>
      </dsp:txXfrm>
    </dsp:sp>
    <dsp:sp modelId="{10394216-2589-F045-BFF9-E1AB6356C46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5400000">
        <a:off x="-245635" y="3133582"/>
        <a:ext cx="1637567" cy="1146297"/>
      </dsp:txXfrm>
    </dsp:sp>
    <dsp:sp modelId="{22042DEA-C7D7-4548-AA40-CA47BE964B96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¿Como </a:t>
          </a:r>
          <a:r>
            <a:rPr lang="es-ES" sz="2200" kern="1200" dirty="0" smtClean="0"/>
            <a:t>se llega a instruir un procedimiento sancionatorio?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¿Existe </a:t>
          </a:r>
          <a:r>
            <a:rPr lang="es-ES" sz="2200" kern="1200" dirty="0" smtClean="0"/>
            <a:t>algún mecanismo para reclamar de las sanciones?</a:t>
          </a:r>
          <a:endParaRPr lang="es-ES" sz="22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ED4AD-8E8F-42BC-A41A-81654632ED14}">
      <dsp:nvSpPr>
        <dsp:cNvPr id="0" name=""/>
        <dsp:cNvSpPr/>
      </dsp:nvSpPr>
      <dsp:spPr>
        <a:xfrm>
          <a:off x="1462" y="16256"/>
          <a:ext cx="3119127" cy="19592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Mal manejo de conflictos de interés por parte de las </a:t>
          </a:r>
          <a:r>
            <a:rPr lang="es-CL" sz="1800" b="1" kern="1200" dirty="0" smtClean="0"/>
            <a:t>autoridades públicas </a:t>
          </a:r>
          <a:endParaRPr lang="es-CL" sz="1800" kern="1200" dirty="0"/>
        </a:p>
      </dsp:txBody>
      <dsp:txXfrm>
        <a:off x="1462" y="16256"/>
        <a:ext cx="3119127" cy="1959202"/>
      </dsp:txXfrm>
    </dsp:sp>
    <dsp:sp modelId="{A8D40D9C-E983-4EEB-8A23-B586BA5F28C1}">
      <dsp:nvSpPr>
        <dsp:cNvPr id="0" name=""/>
        <dsp:cNvSpPr/>
      </dsp:nvSpPr>
      <dsp:spPr>
        <a:xfrm>
          <a:off x="3432503" y="609085"/>
          <a:ext cx="661255" cy="77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3432503" y="609085"/>
        <a:ext cx="661255" cy="773543"/>
      </dsp:txXfrm>
    </dsp:sp>
    <dsp:sp modelId="{B8B20D8C-1260-4465-93C7-BEF87A01F0AE}">
      <dsp:nvSpPr>
        <dsp:cNvPr id="0" name=""/>
        <dsp:cNvSpPr/>
      </dsp:nvSpPr>
      <dsp:spPr>
        <a:xfrm>
          <a:off x="4368241" y="16256"/>
          <a:ext cx="3119127" cy="1959202"/>
        </a:xfrm>
        <a:prstGeom prst="roundRect">
          <a:avLst>
            <a:gd name="adj" fmla="val 10000"/>
          </a:avLst>
        </a:prstGeom>
        <a:solidFill>
          <a:schemeClr val="accent3">
            <a:hueOff val="481880"/>
            <a:satOff val="-10116"/>
            <a:lumOff val="166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kern="1200" dirty="0" smtClean="0"/>
            <a:t>Potencial de lesionar la confianza de los ciudadanos en </a:t>
          </a:r>
          <a:r>
            <a:rPr lang="es-CL" sz="1800" b="1" kern="1200" dirty="0" smtClean="0"/>
            <a:t>dichas instituciones, con el consecuente detrimento para la democracia.</a:t>
          </a:r>
          <a:endParaRPr lang="es-CL" sz="18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/>
        </a:p>
      </dsp:txBody>
      <dsp:txXfrm>
        <a:off x="4368241" y="16256"/>
        <a:ext cx="3119127" cy="19592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27BB7-5A74-4BBF-8789-6899D05A3C1C}">
      <dsp:nvSpPr>
        <dsp:cNvPr id="0" name=""/>
        <dsp:cNvSpPr/>
      </dsp:nvSpPr>
      <dsp:spPr>
        <a:xfrm>
          <a:off x="0" y="0"/>
          <a:ext cx="8229600" cy="115789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+mn-lt"/>
            </a:rPr>
            <a:t>El Tráfico de Influencias conlleva un </a:t>
          </a:r>
          <a:r>
            <a:rPr lang="es-CL" sz="1400" b="1" kern="1200" dirty="0" smtClean="0">
              <a:solidFill>
                <a:schemeClr val="tx1"/>
              </a:solidFill>
              <a:latin typeface="+mn-lt"/>
            </a:rPr>
            <a:t>intercambio de favores, beneficios o privilegios </a:t>
          </a:r>
          <a:r>
            <a:rPr lang="es-CL" sz="1400" kern="1200" dirty="0" smtClean="0">
              <a:solidFill>
                <a:schemeClr val="tx1"/>
              </a:solidFill>
              <a:latin typeface="+mn-lt"/>
            </a:rPr>
            <a:t>de carácter privado entre un actor privado interesado y un funcionario o autoridad pública haciendo uso o abuso de las atribuciones, prerrogativas, vinculaciones o potestades a su alcance en virtud de su cargo, función o posición</a:t>
          </a:r>
          <a:endParaRPr lang="es-CL" sz="1400" kern="1200" dirty="0">
            <a:solidFill>
              <a:schemeClr val="tx1"/>
            </a:solidFill>
            <a:latin typeface="+mn-lt"/>
          </a:endParaRPr>
        </a:p>
      </dsp:txBody>
      <dsp:txXfrm>
        <a:off x="1761709" y="0"/>
        <a:ext cx="6467890" cy="1157898"/>
      </dsp:txXfrm>
    </dsp:sp>
    <dsp:sp modelId="{4632763E-496C-4977-B82F-1C3BFC40FAFE}">
      <dsp:nvSpPr>
        <dsp:cNvPr id="0" name=""/>
        <dsp:cNvSpPr/>
      </dsp:nvSpPr>
      <dsp:spPr>
        <a:xfrm>
          <a:off x="115789" y="556087"/>
          <a:ext cx="1645920" cy="457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31272-4182-4DAC-ABB1-F5A89DD20B98}">
      <dsp:nvSpPr>
        <dsp:cNvPr id="0" name=""/>
        <dsp:cNvSpPr/>
      </dsp:nvSpPr>
      <dsp:spPr>
        <a:xfrm>
          <a:off x="0" y="1296139"/>
          <a:ext cx="8229600" cy="115789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Toda actividad de influencia que conlleve el intercambio o la promesa de beneficios o privilegio</a:t>
          </a:r>
          <a:r>
            <a:rPr lang="es-CL" sz="1400" kern="1200" dirty="0" smtClean="0"/>
            <a:t>s de carácter privado para un funcionario público por una determinada acción u omisión en virtud de su cargo o función, en favor de los intereses o en beneficio de un privado interesado, </a:t>
          </a:r>
          <a:r>
            <a:rPr lang="es-CL" sz="1400" b="1" u="sng" kern="1200" dirty="0" smtClean="0"/>
            <a:t>constituye tráfico de influencias u otro tipo de delito de corrupción</a:t>
          </a:r>
          <a:r>
            <a:rPr lang="es-CL" sz="1400" kern="1200" dirty="0" smtClean="0"/>
            <a:t>, no de lobby.</a:t>
          </a:r>
          <a:endParaRPr lang="es-CL" sz="1400" kern="1200" dirty="0"/>
        </a:p>
      </dsp:txBody>
      <dsp:txXfrm>
        <a:off x="1761709" y="1296139"/>
        <a:ext cx="6467890" cy="1157898"/>
      </dsp:txXfrm>
    </dsp:sp>
    <dsp:sp modelId="{9D94AAE1-A7B9-4882-ADD5-7DA797D150AD}">
      <dsp:nvSpPr>
        <dsp:cNvPr id="0" name=""/>
        <dsp:cNvSpPr/>
      </dsp:nvSpPr>
      <dsp:spPr>
        <a:xfrm>
          <a:off x="115789" y="1829775"/>
          <a:ext cx="1645920" cy="457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00DE1-A46C-4E38-9FC9-F7E6A3568AB9}">
      <dsp:nvSpPr>
        <dsp:cNvPr id="0" name=""/>
        <dsp:cNvSpPr/>
      </dsp:nvSpPr>
      <dsp:spPr>
        <a:xfrm>
          <a:off x="0" y="2547376"/>
          <a:ext cx="8229600" cy="1157898"/>
        </a:xfrm>
        <a:prstGeom prst="roundRect">
          <a:avLst>
            <a:gd name="adj" fmla="val 10000"/>
          </a:avLst>
        </a:prstGeom>
        <a:solidFill>
          <a:srgbClr val="3E98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Envuelve el intercambio, insinuación u oferta de beneficios, privilegios o ventajas para un funcionario o autoridad pública por una determinada acción u omisión en virtud de su cargo o función, como la amenaza o insinuación de medidas o acciones que lo perjudiquen.</a:t>
          </a:r>
          <a:endParaRPr lang="es-CL" sz="1400" kern="1200" dirty="0"/>
        </a:p>
      </dsp:txBody>
      <dsp:txXfrm>
        <a:off x="1761709" y="2547376"/>
        <a:ext cx="6467890" cy="1157898"/>
      </dsp:txXfrm>
    </dsp:sp>
    <dsp:sp modelId="{7D91D695-5603-4A03-806C-0E674A4EF29D}">
      <dsp:nvSpPr>
        <dsp:cNvPr id="0" name=""/>
        <dsp:cNvSpPr/>
      </dsp:nvSpPr>
      <dsp:spPr>
        <a:xfrm>
          <a:off x="115789" y="3096345"/>
          <a:ext cx="1645920" cy="5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CC54F-DF5D-4836-9C8D-7A86D25D5AA8}">
      <dsp:nvSpPr>
        <dsp:cNvPr id="0" name=""/>
        <dsp:cNvSpPr/>
      </dsp:nvSpPr>
      <dsp:spPr>
        <a:xfrm>
          <a:off x="0" y="0"/>
          <a:ext cx="8229600" cy="1222939"/>
        </a:xfrm>
        <a:prstGeom prst="roundRect">
          <a:avLst>
            <a:gd name="adj" fmla="val 10000"/>
          </a:avLst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Dado </a:t>
          </a:r>
          <a:r>
            <a:rPr lang="es-CL" sz="1400" kern="1200" dirty="0" smtClean="0"/>
            <a:t>que el término lobby alude a </a:t>
          </a:r>
          <a:r>
            <a:rPr lang="es-CL" sz="1400" b="1" kern="1200" dirty="0" smtClean="0"/>
            <a:t>los </a:t>
          </a:r>
          <a:r>
            <a:rPr lang="es-CL" sz="1400" b="1" u="sng" kern="1200" dirty="0" smtClean="0"/>
            <a:t>esfuerzos por influir en el proceso legislativo y en las decisiones y políticas públicas por parte de grupos particulares en favor de sus intereses</a:t>
          </a:r>
          <a:r>
            <a:rPr lang="es-CL" sz="1400" kern="1200" dirty="0" smtClean="0"/>
            <a:t>, las actividades de lobby han sido siempre objeto de sospecha por parte de la opinión pública, asociándoselo a formas de corrupción o influencias indebidas por parte de grupos particulares de interés privado con mayor poder económico, político u organizativo.</a:t>
          </a:r>
          <a:endParaRPr lang="es-CL" sz="1400" kern="1200" dirty="0"/>
        </a:p>
      </dsp:txBody>
      <dsp:txXfrm>
        <a:off x="1768213" y="0"/>
        <a:ext cx="6461386" cy="1222939"/>
      </dsp:txXfrm>
    </dsp:sp>
    <dsp:sp modelId="{7F984F36-B504-4A76-B5EC-7BED9682F7D4}">
      <dsp:nvSpPr>
        <dsp:cNvPr id="0" name=""/>
        <dsp:cNvSpPr/>
      </dsp:nvSpPr>
      <dsp:spPr>
        <a:xfrm>
          <a:off x="122293" y="576063"/>
          <a:ext cx="1645920" cy="708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23C78-2545-4B0C-ACFE-EC5291C563BE}">
      <dsp:nvSpPr>
        <dsp:cNvPr id="0" name=""/>
        <dsp:cNvSpPr/>
      </dsp:nvSpPr>
      <dsp:spPr>
        <a:xfrm>
          <a:off x="0" y="61712"/>
          <a:ext cx="792088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Críticas</a:t>
          </a:r>
          <a:r>
            <a:rPr lang="x-none" sz="2000" b="1" kern="1200" smtClean="0"/>
            <a:t> </a:t>
          </a:r>
          <a:r>
            <a:rPr lang="x-none" sz="2000" b="1" kern="1200" dirty="0" smtClean="0"/>
            <a:t>a la actividad de lobby</a:t>
          </a:r>
          <a:endParaRPr lang="es-CL" sz="2000" b="1" kern="1200" dirty="0"/>
        </a:p>
      </dsp:txBody>
      <dsp:txXfrm>
        <a:off x="0" y="61712"/>
        <a:ext cx="7920880" cy="489060"/>
      </dsp:txXfrm>
    </dsp:sp>
    <dsp:sp modelId="{1E77D0F2-B53E-4A14-8F44-C054CB34A5E0}">
      <dsp:nvSpPr>
        <dsp:cNvPr id="0" name=""/>
        <dsp:cNvSpPr/>
      </dsp:nvSpPr>
      <dsp:spPr>
        <a:xfrm>
          <a:off x="0" y="550772"/>
          <a:ext cx="7920880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4130" rIns="135128" bIns="2413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la democracia y la representación popular;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los principios de igualdad de oportunidades, igualdad de los ciudadanos ante la ley, y gobierno impersonal;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el funcionamiento del libre mercado y la competencia (tarifas, prácticas discriminatorias, barreras de entrada, etc.);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Amenaza para el deber del Gobierno de dar preeminencia al interés general por sobre los intereses particulares (corrupción, captura, etc.)</a:t>
          </a:r>
          <a:endParaRPr lang="es-C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500" kern="1200" dirty="0" smtClean="0"/>
            <a:t>Relaciones indebidas entre el poder económico y el poder político: uso del poder económico para adquirir poder político, y viceversa.</a:t>
          </a:r>
          <a:endParaRPr lang="es-CL" sz="1500" kern="1200" dirty="0"/>
        </a:p>
      </dsp:txBody>
      <dsp:txXfrm>
        <a:off x="0" y="550772"/>
        <a:ext cx="7920880" cy="21238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2F1D4-76E1-4D18-B14E-244AD10FF3D5}">
      <dsp:nvSpPr>
        <dsp:cNvPr id="0" name=""/>
        <dsp:cNvSpPr/>
      </dsp:nvSpPr>
      <dsp:spPr>
        <a:xfrm rot="16200000">
          <a:off x="671826" y="261838"/>
          <a:ext cx="2732040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S</a:t>
          </a:r>
          <a:r>
            <a:rPr lang="x-none" sz="2100" kern="1200" smtClean="0"/>
            <a:t>istema </a:t>
          </a:r>
          <a:r>
            <a:rPr lang="x-none" sz="2100" kern="1200" dirty="0" smtClean="0"/>
            <a:t>Nortemericano o de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kern="1200" dirty="0" smtClean="0"/>
            <a:t>Regulación Exhaustiva</a:t>
          </a:r>
          <a:endParaRPr lang="es-CL" sz="2100" kern="1200" dirty="0"/>
        </a:p>
      </dsp:txBody>
      <dsp:txXfrm rot="16200000">
        <a:off x="671826" y="261838"/>
        <a:ext cx="2732040" cy="4002285"/>
      </dsp:txXfrm>
    </dsp:sp>
    <dsp:sp modelId="{C3E3A17A-2F02-47D2-AEA7-5638572EB569}">
      <dsp:nvSpPr>
        <dsp:cNvPr id="0" name=""/>
        <dsp:cNvSpPr/>
      </dsp:nvSpPr>
      <dsp:spPr>
        <a:xfrm rot="5400000">
          <a:off x="4969735" y="261838"/>
          <a:ext cx="2588038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shade val="80000"/>
            <a:hueOff val="538450"/>
            <a:satOff val="-54159"/>
            <a:lumOff val="415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kern="1200" dirty="0" smtClean="0"/>
            <a:t>Sistema de UK y Escocia o de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100" kern="1200" dirty="0" smtClean="0"/>
            <a:t>Autoregulación</a:t>
          </a:r>
          <a:endParaRPr lang="es-CL" sz="2100" kern="1200" dirty="0"/>
        </a:p>
      </dsp:txBody>
      <dsp:txXfrm rot="5400000">
        <a:off x="4969735" y="261838"/>
        <a:ext cx="2588038" cy="40022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9E5D49-F271-4248-A90A-3B248C356377}">
      <dsp:nvSpPr>
        <dsp:cNvPr id="0" name=""/>
        <dsp:cNvSpPr/>
      </dsp:nvSpPr>
      <dsp:spPr>
        <a:xfrm>
          <a:off x="56879" y="0"/>
          <a:ext cx="1595941" cy="164515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BD34A-22A9-41DE-BB36-01C65146D30D}">
      <dsp:nvSpPr>
        <dsp:cNvPr id="0" name=""/>
        <dsp:cNvSpPr/>
      </dsp:nvSpPr>
      <dsp:spPr>
        <a:xfrm>
          <a:off x="797970" y="164675"/>
          <a:ext cx="1037362" cy="11695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kern="1200" smtClean="0"/>
            <a:t>¿LEY 20.730?</a:t>
          </a:r>
          <a:endParaRPr lang="es-CL" sz="1900" b="1" kern="1200" dirty="0"/>
        </a:p>
      </dsp:txBody>
      <dsp:txXfrm>
        <a:off x="797970" y="164675"/>
        <a:ext cx="1037362" cy="116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37E2A-3938-49E2-88B7-7F1C307300B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B2BB-1E58-41A4-85E2-8FE72C0502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B2BB-1E58-41A4-85E2-8FE72C05020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C303D-22A6-410E-9D7F-F61E3A72FD7B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_trad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/>
              <a:pPr/>
              <a:t>27-03-2015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s/escritorio.infolobby.cl" TargetMode="External"/><Relationship Id="rId4" Type="http://schemas.openxmlformats.org/officeDocument/2006/relationships/hyperlink" Target="http://www.infolobby.cl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6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9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dn4.iconfinder.com/data/icons/business-management-2/256/Partnership-512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411760" y="1268760"/>
            <a:ext cx="4876800" cy="48768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708920"/>
            <a:ext cx="8676456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LEY DE LOBBY Y DESAFÍOS</a:t>
            </a:r>
            <a:endParaRPr lang="es-ES" sz="4800" b="1" spc="-15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6000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EL LOBBY EN CHILE:</a:t>
            </a:r>
            <a:b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x-none" sz="3600" b="1" dirty="0" smtClean="0">
                <a:solidFill>
                  <a:schemeClr val="tx2">
                    <a:lumMod val="75000"/>
                  </a:schemeClr>
                </a:solidFill>
              </a:rPr>
              <a:t>ANTECEDENTES DE LA LEY N° 20.730.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6968371"/>
              </p:ext>
            </p:extLst>
          </p:nvPr>
        </p:nvGraphicFramePr>
        <p:xfrm>
          <a:off x="539552" y="1844824"/>
          <a:ext cx="81472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</p:spTree>
    <p:extLst>
      <p:ext uri="{BB962C8B-B14F-4D97-AF65-F5344CB8AC3E}">
        <p14:creationId xmlns="" xmlns:p14="http://schemas.microsoft.com/office/powerpoint/2010/main" val="288870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bby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11560" y="1268760"/>
            <a:ext cx="8140152" cy="54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260648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spc="300" dirty="0" smtClean="0"/>
              <a:t>Ley del Lobby: Principales Definiciones</a:t>
            </a:r>
            <a:endParaRPr lang="es-CL" sz="3200" b="1" spc="3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8676" name="Picture 4" descr="https://cdn1.iconfinder.com/data/icons/perfect-flat-icons-2/512/Meeting_group_team_table_people_contract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59832" y="4293096"/>
            <a:ext cx="2016224" cy="20162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1916832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/>
              <a:t>LOBBY:</a:t>
            </a:r>
            <a:r>
              <a:rPr lang="es-ES" sz="2800" dirty="0" smtClean="0"/>
              <a:t> </a:t>
            </a:r>
          </a:p>
          <a:p>
            <a:pPr lvl="0" algn="just"/>
            <a:r>
              <a:rPr lang="es-ES" dirty="0" smtClean="0"/>
              <a:t>Gestión o actividad </a:t>
            </a:r>
            <a:r>
              <a:rPr lang="es-ES" b="1" dirty="0" smtClean="0"/>
              <a:t>remunerada</a:t>
            </a:r>
            <a:r>
              <a:rPr lang="es-ES" dirty="0" smtClean="0"/>
              <a:t>, ejercida por personas naturales o jurídicas, chilenas o extranjeras, que tiene por objeto:</a:t>
            </a:r>
          </a:p>
          <a:p>
            <a:endParaRPr lang="es-CL" dirty="0"/>
          </a:p>
        </p:txBody>
      </p:sp>
      <p:pic>
        <p:nvPicPr>
          <p:cNvPr id="28678" name="Picture 6" descr="http://cdn.flaticon.com/png/256/307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438400" cy="24384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79512" y="306896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3E988D"/>
                </a:solidFill>
              </a:rPr>
              <a:t>Promover, defender o representar cualquier interés particular</a:t>
            </a:r>
            <a:endParaRPr lang="es-CL" b="1" dirty="0">
              <a:solidFill>
                <a:srgbClr val="3E988D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30689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513FD9"/>
                </a:solidFill>
              </a:rPr>
              <a:t>Para influir en la toma de decisiones y cambios en políticas, planes o programas</a:t>
            </a:r>
            <a:endParaRPr lang="es-CL" b="1" dirty="0">
              <a:solidFill>
                <a:srgbClr val="513FD9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68144" y="29969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</a:rPr>
              <a:t>O medidas implementadas o materias que deban adoptar los sujetos pasivos o bien  para evitar tales decisiones, cambios y medidas.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28680" name="Picture 8" descr="http://my.churpchurp.com/bundles/churpfrontend/css/images/icon-agree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107576" cy="2422402"/>
          </a:xfrm>
          <a:prstGeom prst="rect">
            <a:avLst/>
          </a:prstGeom>
          <a:noFill/>
        </p:spPr>
      </p:pic>
      <p:pic>
        <p:nvPicPr>
          <p:cNvPr id="28682" name="Picture 10" descr="https://cdn1.iconfinder.com/data/icons/finance/512/615529-Sealed_Contract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1872207" cy="1872208"/>
          </a:xfrm>
          <a:prstGeom prst="rect">
            <a:avLst/>
          </a:prstGeom>
          <a:noFill/>
        </p:spPr>
      </p:pic>
      <p:pic>
        <p:nvPicPr>
          <p:cNvPr id="28684" name="Picture 12" descr="http://icons.iconarchive.com/icons/visualpharm/icons8-metro-style/512/Business-Money-ba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93890">
            <a:off x="4830833" y="1167552"/>
            <a:ext cx="699964" cy="69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8674" name="Picture 2" descr="http://applesource.us/flow/wp-content/uploads/2009/11/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1368152" cy="136815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12687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MISIÓN</a:t>
            </a:r>
            <a:r>
              <a:rPr lang="es-ES" dirty="0" smtClean="0"/>
              <a:t>: Regular actividad del lobby y demás gestiones que representen intereses particulares, con el objeto de</a:t>
            </a:r>
            <a:r>
              <a:rPr lang="es-ES" u="sng" dirty="0" smtClean="0"/>
              <a:t> </a:t>
            </a:r>
            <a:r>
              <a:rPr lang="es-ES" b="1" u="sng" dirty="0" smtClean="0"/>
              <a:t>fortalecer la transparencia y probidad </a:t>
            </a:r>
            <a:r>
              <a:rPr lang="es-ES" dirty="0" smtClean="0"/>
              <a:t>en las relaciones con los órganos del Estado</a:t>
            </a:r>
          </a:p>
          <a:p>
            <a:endParaRPr lang="es-CL" dirty="0"/>
          </a:p>
        </p:txBody>
      </p:sp>
      <p:pic>
        <p:nvPicPr>
          <p:cNvPr id="14338" name="Picture 2" descr="http://www.avinode.com/wp-content/uploads/2013/05/avinode_icon_140_deman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36912"/>
            <a:ext cx="2627784" cy="167222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29969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INTERÉS PARTICULAR:  </a:t>
            </a:r>
            <a:r>
              <a:rPr lang="es-ES" dirty="0" smtClean="0"/>
              <a:t>Cualquier propósito o beneficio, sean o no de carácter económico, de una persona natural o jurídica, chilena o extranjera, o de una asociación o entidad determinada.</a:t>
            </a:r>
          </a:p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979712" y="486916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LOBBISTA</a:t>
            </a:r>
            <a:r>
              <a:rPr lang="es-ES" dirty="0" smtClean="0"/>
              <a:t>: Persona natural o jurídica, chilena o extranjera, remunerada que realiza lobby. </a:t>
            </a:r>
            <a:r>
              <a:rPr lang="es-ES" b="1" dirty="0" smtClean="0"/>
              <a:t>Si no es remunerada será gestor de intereses particulares </a:t>
            </a:r>
            <a:r>
              <a:rPr lang="es-ES" dirty="0" smtClean="0"/>
              <a:t>(individuales o colectivos)</a:t>
            </a:r>
            <a:r>
              <a:rPr lang="es-ES" b="1" dirty="0" smtClean="0"/>
              <a:t> </a:t>
            </a:r>
            <a:endParaRPr lang="es-ES" dirty="0" smtClean="0"/>
          </a:p>
          <a:p>
            <a:endParaRPr lang="es-CL" dirty="0"/>
          </a:p>
        </p:txBody>
      </p:sp>
      <p:pic>
        <p:nvPicPr>
          <p:cNvPr id="14340" name="Picture 4" descr="http://www.cogility.com/Images/125545-matte-white-square-icon-people-things-shirt2-sc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4221088"/>
            <a:ext cx="2160240" cy="2160241"/>
          </a:xfrm>
          <a:prstGeom prst="rect">
            <a:avLst/>
          </a:prstGeom>
          <a:noFill/>
        </p:spPr>
      </p:pic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es-ES" sz="4000" b="1" dirty="0" smtClean="0"/>
              <a:t>PRINCIPALES DEFINICIONES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17375E"/>
                </a:solidFill>
              </a:rPr>
              <a:t>Cual es el objeto de la regulación del </a:t>
            </a:r>
            <a:r>
              <a:rPr lang="es-ES" dirty="0" smtClean="0">
                <a:solidFill>
                  <a:srgbClr val="17375E"/>
                </a:solidFill>
              </a:rPr>
              <a:t>Lobby en la Ley Nº 20.730</a:t>
            </a:r>
            <a:endParaRPr lang="es-ES" dirty="0">
              <a:solidFill>
                <a:srgbClr val="17375E"/>
              </a:solidFill>
            </a:endParaRP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39552" y="1628800"/>
            <a:ext cx="7992888" cy="14401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¿Cual </a:t>
            </a:r>
            <a:r>
              <a:rPr lang="es-ES" sz="2400" dirty="0" smtClean="0"/>
              <a:t>es el objeto de la regulación del lobby en la Ley Nº 20.730, o en otras palabras, qué busca el legislador con esta ley?  </a:t>
            </a:r>
            <a:endParaRPr lang="es-ES" sz="2400" dirty="0"/>
          </a:p>
        </p:txBody>
      </p:sp>
      <p:sp>
        <p:nvSpPr>
          <p:cNvPr id="5" name="Flecha abajo 4"/>
          <p:cNvSpPr/>
          <p:nvPr/>
        </p:nvSpPr>
        <p:spPr>
          <a:xfrm>
            <a:off x="3995936" y="3212976"/>
            <a:ext cx="864096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83568" y="4437112"/>
            <a:ext cx="7848872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“…</a:t>
            </a:r>
            <a:r>
              <a:rPr lang="es-ES" i="1" dirty="0" smtClean="0"/>
              <a:t>REGULA LA PUBLICIDAD EN LA ACTIVIDAD DE LOBBY Y DEMÁS GESTIONES QUE REPRESENTEN INTERESES PARTICULARES, </a:t>
            </a:r>
            <a:r>
              <a:rPr lang="es-ES" b="1" i="1" dirty="0" smtClean="0"/>
              <a:t>CON EL OBJETO DE FORTALECER LA TRANSPARENCIA Y PROBIDAD EN LOS ÓRGANOS DE LA ADMINISTRACIÓN DEL ESTADO</a:t>
            </a:r>
            <a:r>
              <a:rPr lang="es-ES" dirty="0" smtClean="0"/>
              <a:t>”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2933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definiciones </a:t>
            </a:r>
            <a:br>
              <a:rPr lang="es-CL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SUJETOS PASIVOS</a:t>
            </a:r>
            <a:endParaRPr lang="es-CL" b="1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2011-Senate-Iota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5068"/>
            <a:ext cx="9144000" cy="535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27650" name="Picture 2" descr="http://www.jse.org/ficheros/Logos/institution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1080120" cy="10801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15616" y="908720"/>
            <a:ext cx="705678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Ministros, Subsecretarios, </a:t>
            </a:r>
            <a:r>
              <a:rPr lang="es-CL" b="1" dirty="0" smtClean="0"/>
              <a:t>Jefes de Servicio</a:t>
            </a:r>
            <a:r>
              <a:rPr lang="es-CL" dirty="0" smtClean="0"/>
              <a:t>, Directores Regionales, Intendentes, Gobernadores, Seremis, Embajadores y Jefes de Gabinete.</a:t>
            </a:r>
            <a:endParaRPr lang="es-CL" dirty="0"/>
          </a:p>
        </p:txBody>
      </p:sp>
      <p:pic>
        <p:nvPicPr>
          <p:cNvPr id="27652" name="Picture 4" descr="https://cdn2.iconfinder.com/data/icons/maki/100/commerical-building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1368151" cy="136815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1988840"/>
            <a:ext cx="748883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CORES, Alcaldes, Concejales, Directores de Obras y Secretarios Municipales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59632" y="2852936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Contralor, Consejeros Banco Central, Comandante en Jefe, Director Gral. Estado Mayor Conjunto y encargado de adquisiciones FF.AA. </a:t>
            </a:r>
          </a:p>
        </p:txBody>
      </p:sp>
      <p:pic>
        <p:nvPicPr>
          <p:cNvPr id="27654" name="Picture 6" descr="https://cdn2.iconfinder.com/data/icons/the-politics/350/Politician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1132384" cy="113238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3528" y="3861048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Consejeros</a:t>
            </a:r>
            <a:r>
              <a:rPr lang="es-CL" dirty="0" smtClean="0"/>
              <a:t> CDE. SERVEL, CPLT, ADP, CNTV, INDH e integrantes de Paneles de Expertos y Director de Corp. </a:t>
            </a:r>
            <a:r>
              <a:rPr lang="es-CL" dirty="0" err="1" smtClean="0"/>
              <a:t>Adm</a:t>
            </a:r>
            <a:r>
              <a:rPr lang="es-CL" dirty="0" smtClean="0"/>
              <a:t>. Poder Judicial </a:t>
            </a:r>
          </a:p>
        </p:txBody>
      </p:sp>
      <p:pic>
        <p:nvPicPr>
          <p:cNvPr id="27656" name="Picture 8" descr="http://www.hiringinhealthcare.com/Portals/155170/images/exec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717032"/>
            <a:ext cx="1187624" cy="1063483"/>
          </a:xfrm>
          <a:prstGeom prst="rect">
            <a:avLst/>
          </a:prstGeom>
          <a:noFill/>
        </p:spPr>
      </p:pic>
      <p:pic>
        <p:nvPicPr>
          <p:cNvPr id="27658" name="Picture 10" descr="https://cdn2.iconfinder.com/data/icons/the-politics/350/Government-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4437112"/>
            <a:ext cx="1440160" cy="144016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043608" y="4869160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Diputados, Senadores, Secretario </a:t>
            </a:r>
            <a:r>
              <a:rPr lang="es-CL" dirty="0" err="1" smtClean="0"/>
              <a:t>Gral</a:t>
            </a:r>
            <a:r>
              <a:rPr lang="es-CL" dirty="0" smtClean="0"/>
              <a:t>, Tesorero de la Cámara y el Senado, Secretarios Comisiones y </a:t>
            </a:r>
            <a:r>
              <a:rPr lang="es-CL" b="1" dirty="0" smtClean="0"/>
              <a:t>asesores legislativos de cada parlamentario</a:t>
            </a:r>
          </a:p>
        </p:txBody>
      </p:sp>
      <p:pic>
        <p:nvPicPr>
          <p:cNvPr id="27660" name="Picture 12" descr="https://cdn4.iconfinder.com/data/icons/avatars-gray/500/avatar-12-5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467544" y="6021288"/>
            <a:ext cx="748883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NUEVOS SUJETOS OBLIGADOS </a:t>
            </a:r>
            <a:r>
              <a:rPr lang="es-CL" dirty="0" smtClean="0"/>
              <a:t>que señalen las instituciones, de oficio o a petición de un particular. </a:t>
            </a:r>
            <a:endParaRPr lang="es-CL" b="1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763688" y="188640"/>
            <a:ext cx="470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SUJETOS PASIVOS</a:t>
            </a:r>
            <a:endParaRPr lang="es-CL" sz="3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rationalwiki.org/w/images/thumb/f/f8/Icon_law.svg/200px-Icon_la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400944" cy="140094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s-ES" sz="4000" b="1" dirty="0" smtClean="0"/>
              <a:t>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95536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Las actividades reguladas por esta Ley son aquellas a obtener las siguientes decisiones (o a que no se obtengan las siguientes decisiones):</a:t>
            </a:r>
          </a:p>
        </p:txBody>
      </p:sp>
      <p:pic>
        <p:nvPicPr>
          <p:cNvPr id="32770" name="Picture 2" descr="http://apts-sanluis.com.ar/web/images/documents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1718320" cy="17183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555776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La elaboración, dictación, modificación, derogación o rechazo de </a:t>
            </a:r>
            <a:r>
              <a:rPr lang="es-ES" b="1" dirty="0" smtClean="0"/>
              <a:t>actos administrativos, proyectos de ley y leyes</a:t>
            </a:r>
            <a:r>
              <a:rPr lang="es-ES" dirty="0" smtClean="0"/>
              <a:t>, y a las decisiones que adopten los sujetos pasivos.</a:t>
            </a: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22108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dirty="0" smtClean="0"/>
              <a:t>2. La elaboración, tramitación, aprobación, modificación, derogación o rechazo de acuerdos, declaraciones o decisiones </a:t>
            </a:r>
            <a:r>
              <a:rPr lang="es-ES" b="1" dirty="0" smtClean="0"/>
              <a:t>del Congreso Nacional o sus miembros, incluidas sus comisiones</a:t>
            </a:r>
            <a:endParaRPr lang="es-CL" b="1" dirty="0"/>
          </a:p>
        </p:txBody>
      </p:sp>
      <p:pic>
        <p:nvPicPr>
          <p:cNvPr id="11" name="10 Imagen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5229200"/>
            <a:ext cx="5838238" cy="128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http://www.nettalk.com/wp-content/themes/nettalk/images/no-contrac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872208" cy="1872208"/>
          </a:xfrm>
          <a:prstGeom prst="rect">
            <a:avLst/>
          </a:prstGeom>
          <a:noFill/>
        </p:spPr>
      </p:pic>
      <p:pic>
        <p:nvPicPr>
          <p:cNvPr id="33802" name="Picture 10" descr="http://anderssorman-nilsson.com/sites/all/themes/asn/images/icon-boo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902091" cy="234888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s-ES" sz="4000" b="1" dirty="0" smtClean="0"/>
              <a:t>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55776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dirty="0" smtClean="0"/>
              <a:t>3. La celebración, modificación o terminación a cualquier </a:t>
            </a:r>
            <a:r>
              <a:rPr lang="es-ES" b="1" dirty="0" smtClean="0"/>
              <a:t>título, de contratos que realicen los sujetos pasivos </a:t>
            </a:r>
            <a:r>
              <a:rPr lang="es-ES" dirty="0" smtClean="0"/>
              <a:t>y que sean necesarios para su funcionamiento.</a:t>
            </a: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2210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dirty="0" smtClean="0"/>
              <a:t>4. </a:t>
            </a:r>
            <a:r>
              <a:rPr lang="es-ES" b="1" dirty="0" smtClean="0"/>
              <a:t>El diseño, implementación y evaluación de políticas</a:t>
            </a:r>
            <a:r>
              <a:rPr lang="es-ES" dirty="0" smtClean="0"/>
              <a:t>, planes y programas efectuados por los sujetos pasivos a quienes correspondan estas funciones.</a:t>
            </a:r>
          </a:p>
        </p:txBody>
      </p:sp>
      <p:pic>
        <p:nvPicPr>
          <p:cNvPr id="33796" name="Picture 4" descr="https://www.noknok.com/sites/default/files/heroimages/icon-eval-re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41168"/>
            <a:ext cx="1321269" cy="1407440"/>
          </a:xfrm>
          <a:prstGeom prst="rect">
            <a:avLst/>
          </a:prstGeom>
          <a:noFill/>
        </p:spPr>
      </p:pic>
      <p:pic>
        <p:nvPicPr>
          <p:cNvPr id="33798" name="Picture 6" descr="http://www.findmelocal.com/media/images/report_ic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013176"/>
            <a:ext cx="1440160" cy="1440161"/>
          </a:xfrm>
          <a:prstGeom prst="rect">
            <a:avLst/>
          </a:prstGeom>
          <a:noFill/>
        </p:spPr>
      </p:pic>
      <p:pic>
        <p:nvPicPr>
          <p:cNvPr id="33808" name="Picture 16" descr="http://www.saferdrivingforteens.org/media/beta/images/agreements_content_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2051720" cy="189389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539552" y="9807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Las actividades reguladas por esta Ley son aquellas a obtener las siguientes decisiones (o a que no se obtengan las siguientes decisiones):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50106"/>
          </a:xfrm>
        </p:spPr>
        <p:txBody>
          <a:bodyPr>
            <a:normAutofit fontScale="90000"/>
          </a:bodyPr>
          <a:lstStyle/>
          <a:p>
            <a:pPr lvl="0" algn="l"/>
            <a:r>
              <a:rPr lang="es-ES" sz="3600" b="1" dirty="0" smtClean="0"/>
              <a:t>EXCLUSIONES DEL OBJETO DEL LOBBY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/>
              <a:t>Se encuentran excluidas de la regulación de la ley, entre otras, las siguientes actividades: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algn="just">
              <a:buAutoNum type="arabicParenR"/>
            </a:pPr>
            <a:r>
              <a:rPr lang="es-ES" sz="1600" dirty="0" smtClean="0"/>
              <a:t>Los </a:t>
            </a:r>
            <a:r>
              <a:rPr lang="es-ES" sz="1600" b="1" dirty="0" smtClean="0"/>
              <a:t>planteamientos</a:t>
            </a:r>
            <a:r>
              <a:rPr lang="es-ES" sz="1600" dirty="0" smtClean="0"/>
              <a:t> o las peticiones realizados con ocasión de una reunión, actividad o </a:t>
            </a:r>
            <a:r>
              <a:rPr lang="es-ES" sz="1600" b="1" dirty="0" smtClean="0"/>
              <a:t>asamblea de carácter público </a:t>
            </a:r>
            <a:r>
              <a:rPr lang="es-ES" sz="1600" dirty="0" smtClean="0"/>
              <a:t>y aquellos relativos </a:t>
            </a:r>
            <a:r>
              <a:rPr lang="es-ES" sz="1600" b="1" dirty="0" smtClean="0"/>
              <a:t>al trabajo en terreno </a:t>
            </a:r>
            <a:r>
              <a:rPr lang="es-ES" sz="1600" dirty="0" smtClean="0"/>
              <a:t>propio de las tareas de representación realizadas por un sujeto pasivo.</a:t>
            </a:r>
          </a:p>
          <a:p>
            <a:pPr algn="just">
              <a:buAutoNum type="arabicParenR"/>
            </a:pPr>
            <a:r>
              <a:rPr lang="es-ES" sz="1600" dirty="0" smtClean="0"/>
              <a:t>Toda petición, verbal o escrita, realizada para </a:t>
            </a:r>
            <a:r>
              <a:rPr lang="es-ES" sz="1600" b="1" dirty="0" smtClean="0"/>
              <a:t>conocer el estado de tramitación </a:t>
            </a:r>
            <a:r>
              <a:rPr lang="es-ES" sz="1600" dirty="0" smtClean="0"/>
              <a:t>de un determinado procedimiento administrativo.</a:t>
            </a:r>
          </a:p>
          <a:p>
            <a:pPr algn="just">
              <a:buAutoNum type="arabicParenR"/>
            </a:pPr>
            <a:r>
              <a:rPr lang="es-ES" sz="1600" b="1" dirty="0" smtClean="0"/>
              <a:t>Las presentaciones hechas formalmente en un procedimiento administrativo</a:t>
            </a:r>
            <a:r>
              <a:rPr lang="es-ES" sz="1600" dirty="0" smtClean="0"/>
              <a:t>, por una persona, su cónyuge o pariente hasta el tercer grado por consanguinidad y segundo de afinidad en la línea recta y hasta el segundo grado por consanguinidad o afinidad en la colateral, siempre que no se solicite la adopción, modificación o derogación de normas legales o reglamentarias, ni el cambio de resultados de procesos administrativos o de selección.</a:t>
            </a:r>
          </a:p>
          <a:p>
            <a:pPr algn="just">
              <a:buAutoNum type="arabicParenR"/>
            </a:pPr>
            <a:r>
              <a:rPr lang="es-ES" sz="1600" dirty="0" smtClean="0"/>
              <a:t>Las invitaciones por parte de funcionarios del Estado y de parlamentarios </a:t>
            </a:r>
            <a:r>
              <a:rPr lang="es-ES" sz="1600" b="1" dirty="0" smtClean="0"/>
              <a:t>para participar en reuniones de carácter técnico a profesionales </a:t>
            </a:r>
            <a:r>
              <a:rPr lang="es-ES" sz="1600" dirty="0" smtClean="0"/>
              <a:t>de las entidades señaladas en el número 6).</a:t>
            </a:r>
          </a:p>
          <a:p>
            <a:pPr algn="just">
              <a:buAutoNum type="arabicParenR"/>
            </a:pPr>
            <a:r>
              <a:rPr lang="es-ES" sz="1600" b="1" dirty="0" smtClean="0"/>
              <a:t>Las declaraciones o comunicaciones realizadas </a:t>
            </a:r>
            <a:r>
              <a:rPr lang="es-ES" sz="1600" dirty="0" smtClean="0"/>
              <a:t>por el directamente afectado o por sus representantes en el marco de un procedimiento o investigación administrativos. </a:t>
            </a:r>
          </a:p>
          <a:p>
            <a:pPr algn="just">
              <a:buAutoNum type="arabicParenR"/>
            </a:pPr>
            <a:r>
              <a:rPr lang="es-ES" sz="1600" b="1" dirty="0" smtClean="0"/>
              <a:t>Las presentaciones escritas agregadas </a:t>
            </a:r>
            <a:r>
              <a:rPr lang="es-ES" sz="1600" dirty="0" smtClean="0"/>
              <a:t>a un expediente o intervenciones orales registradas </a:t>
            </a:r>
            <a:r>
              <a:rPr lang="es-ES" sz="1600" b="1" dirty="0" smtClean="0"/>
              <a:t>en audiencia pública en un procedimiento administrativo </a:t>
            </a:r>
            <a:r>
              <a:rPr lang="es-ES" sz="1600" dirty="0" smtClean="0"/>
              <a:t>que admita la participación de los interesados o terceros.</a:t>
            </a:r>
          </a:p>
          <a:p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Objeto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6" imgW="270" imgH="270" progId="">
              <p:embed/>
            </p:oleObj>
          </a:graphicData>
        </a:graphic>
      </p:graphicFrame>
      <p:sp>
        <p:nvSpPr>
          <p:cNvPr id="11" name="4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39952" y="1772816"/>
            <a:ext cx="4824536" cy="46805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Contexto Normativo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Principales </a:t>
            </a: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Definiciones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Sujetos Pasivos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Objetos de Lobby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Registros Públicos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8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12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Obligaciones de TA</a:t>
            </a:r>
          </a:p>
          <a:p>
            <a:pPr marL="514350" indent="-514350">
              <a:buSzPct val="120000"/>
              <a:buNone/>
              <a:defRPr/>
            </a:pPr>
            <a:endParaRPr lang="es-CL" sz="12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Funciones </a:t>
            </a: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CPLT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smtClean="0">
                <a:latin typeface="Century Gothic" pitchFamily="34" charset="0"/>
                <a:cs typeface="Segoe UI" pitchFamily="34" charset="0"/>
              </a:rPr>
              <a:t>Plazos</a:t>
            </a: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r>
              <a:rPr lang="es-CL" sz="2000" dirty="0" err="1" smtClean="0">
                <a:latin typeface="Century Gothic" pitchFamily="34" charset="0"/>
                <a:cs typeface="Segoe UI" pitchFamily="34" charset="0"/>
              </a:rPr>
              <a:t>InfoLobby</a:t>
            </a: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dirty="0" smtClean="0">
              <a:latin typeface="Century Gothic" pitchFamily="34" charset="0"/>
              <a:cs typeface="Segoe UI" pitchFamily="34" charset="0"/>
            </a:endParaRPr>
          </a:p>
          <a:p>
            <a:pPr marL="514350" indent="-514350">
              <a:buSzPct val="120000"/>
              <a:buFont typeface="Wingdings" pitchFamily="2" charset="2"/>
              <a:buChar char=""/>
              <a:defRPr/>
            </a:pPr>
            <a:endParaRPr lang="es-CL" sz="2000" i="1" dirty="0"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3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38936" y="620688"/>
            <a:ext cx="5005064" cy="11460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buClr>
                <a:srgbClr val="002060"/>
              </a:buClr>
            </a:pPr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  <a:ea typeface="Segoe UI" pitchFamily="34" charset="0"/>
              </a:rPr>
              <a:t>Tabla de Contenidos</a:t>
            </a:r>
            <a:endParaRPr lang="es-CL" sz="2400" b="1" dirty="0">
              <a:solidFill>
                <a:srgbClr val="002060"/>
              </a:solidFill>
              <a:latin typeface="Century Gothic" pitchFamily="34" charset="0"/>
              <a:ea typeface="Segoe UI" pitchFamily="34" charset="0"/>
            </a:endParaRPr>
          </a:p>
        </p:txBody>
      </p:sp>
      <p:pic>
        <p:nvPicPr>
          <p:cNvPr id="14" name="13 Imagen" descr="Imagen11.jpg"/>
          <p:cNvPicPr>
            <a:picLocks noChangeAspect="1"/>
          </p:cNvPicPr>
          <p:nvPr/>
        </p:nvPicPr>
        <p:blipFill>
          <a:blip r:embed="rId7" cstate="print"/>
          <a:srcRect r="59450"/>
          <a:stretch>
            <a:fillRect/>
          </a:stretch>
        </p:blipFill>
        <p:spPr>
          <a:xfrm>
            <a:off x="0" y="470289"/>
            <a:ext cx="3707904" cy="59174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-396552" y="116632"/>
            <a:ext cx="7344816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pic>
        <p:nvPicPr>
          <p:cNvPr id="36866" name="Picture 2" descr="http://yes2jobs.co.uk/files/uploads/icon-full-reg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1728191" cy="1728192"/>
          </a:xfrm>
          <a:prstGeom prst="rect">
            <a:avLst/>
          </a:prstGeom>
          <a:noFill/>
        </p:spPr>
      </p:pic>
      <p:pic>
        <p:nvPicPr>
          <p:cNvPr id="36868" name="Picture 4" descr="http://yes2jobs.co.uk/files/uploads/modules/YES-register-Y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1728192" cy="1728192"/>
          </a:xfrm>
          <a:prstGeom prst="rect">
            <a:avLst/>
          </a:prstGeom>
          <a:noFill/>
        </p:spPr>
      </p:pic>
      <p:pic>
        <p:nvPicPr>
          <p:cNvPr id="36870" name="Picture 6" descr="http://drivingsalesdata.com/assets/landing/img/steps/icon_pencil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1735658" cy="1728192"/>
          </a:xfrm>
          <a:prstGeom prst="rect">
            <a:avLst/>
          </a:prstGeom>
          <a:noFill/>
        </p:spPr>
      </p:pic>
      <p:pic>
        <p:nvPicPr>
          <p:cNvPr id="36872" name="Picture 8" descr="http://www.ukgermanconnection.org/domains/ukgermanconnection.org/local/media/images/doubleclub/icons/dc_icon_wr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09120"/>
            <a:ext cx="1728192" cy="1728192"/>
          </a:xfrm>
          <a:prstGeom prst="rect">
            <a:avLst/>
          </a:prstGeom>
          <a:noFill/>
        </p:spPr>
      </p:pic>
      <p:pic>
        <p:nvPicPr>
          <p:cNvPr id="36874" name="Picture 10" descr="https://encrypted-tbn1.gstatic.com/images?q=tbn:ANd9GcQeYaJ6dkE1JwC6JRLBo0Rpu_MC4wCdT8EjT1vz0dAOVQsrJ6f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44824"/>
            <a:ext cx="1800200" cy="1800200"/>
          </a:xfrm>
          <a:prstGeom prst="rect">
            <a:avLst/>
          </a:prstGeom>
          <a:noFill/>
        </p:spPr>
      </p:pic>
      <p:pic>
        <p:nvPicPr>
          <p:cNvPr id="36876" name="Picture 12" descr="https://encrypted-tbn2.gstatic.com/images?q=tbn:ANd9GcQ_8M-v-WCbMc2tpybbBklwKkKeuSTb9WyGNI6yEoEwEGKXXaF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509120"/>
            <a:ext cx="1656184" cy="165618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55576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propios de cada organismo</a:t>
            </a:r>
            <a:endParaRPr lang="es-CL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03848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 la CGR</a:t>
            </a:r>
            <a:endParaRPr lang="es-CL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28184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del BC</a:t>
            </a:r>
            <a:endParaRPr lang="es-CL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868144" y="37170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Registros a cargo de Comisiones de Ética y Transparencia parlamentaria.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19872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del MP</a:t>
            </a:r>
            <a:endParaRPr lang="es-CL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5576" y="37890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Registros a cargo de la CAPJ</a:t>
            </a:r>
            <a:endParaRPr lang="es-CL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0" y="764704"/>
            <a:ext cx="493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Créanse los siguientes registros de agenda pública: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pic>
        <p:nvPicPr>
          <p:cNvPr id="35850" name="Picture 10" descr="https://lh4.ggpht.com/hvEnAn5_HnHVu24exCcDHvsh7Rt_483bTFJtvnho9wbPbhIdycWCBPKOScWUp5NA09c=w3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27584" y="1988840"/>
            <a:ext cx="3888432" cy="38884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115616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REGISTROS DE AGENDA PÚBLICA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980728"/>
            <a:ext cx="3240360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61950" algn="just">
              <a:buFont typeface="Arial" pitchFamily="34" charset="0"/>
              <a:buChar char="•"/>
            </a:pPr>
            <a:r>
              <a:rPr lang="es-ES" dirty="0" smtClean="0"/>
              <a:t>Audiencias y reuniones sostenidas y que tengan por objeto el lobby o la gestión de intereses particulares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691680" y="3429000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1. Audiencias y reuniones</a:t>
            </a:r>
            <a:endParaRPr lang="es-CL" b="1" dirty="0"/>
          </a:p>
        </p:txBody>
      </p:sp>
      <p:cxnSp>
        <p:nvCxnSpPr>
          <p:cNvPr id="21" name="20 Conector angular"/>
          <p:cNvCxnSpPr>
            <a:stCxn id="14" idx="3"/>
            <a:endCxn id="13" idx="1"/>
          </p:cNvCxnSpPr>
          <p:nvPr/>
        </p:nvCxnSpPr>
        <p:spPr>
          <a:xfrm flipV="1">
            <a:off x="4311949" y="1580893"/>
            <a:ext cx="1412179" cy="20327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724128" y="2276872"/>
            <a:ext cx="3240360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     Viajes realizados por algunos de los sujetos pasivos en el ejercicio de sus funciones (Destino, objeto, costo y </a:t>
            </a:r>
            <a:r>
              <a:rPr lang="es-ES" dirty="0" err="1" smtClean="0"/>
              <a:t>financ</a:t>
            </a:r>
            <a:r>
              <a:rPr lang="es-ES" dirty="0" smtClean="0"/>
              <a:t>.)</a:t>
            </a:r>
            <a:endParaRPr lang="es-CL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691680" y="3789040"/>
            <a:ext cx="10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2. Viajes </a:t>
            </a:r>
            <a:endParaRPr lang="es-C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691680" y="4221088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3. Donativos</a:t>
            </a:r>
            <a:endParaRPr lang="es-CL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691680" y="4581128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EXCEPCIONES</a:t>
            </a:r>
            <a:endParaRPr lang="es-CL" b="1" dirty="0"/>
          </a:p>
        </p:txBody>
      </p:sp>
      <p:cxnSp>
        <p:nvCxnSpPr>
          <p:cNvPr id="29" name="28 Forma"/>
          <p:cNvCxnSpPr>
            <a:endCxn id="22" idx="2"/>
          </p:cNvCxnSpPr>
          <p:nvPr/>
        </p:nvCxnSpPr>
        <p:spPr>
          <a:xfrm flipV="1">
            <a:off x="2771800" y="3477201"/>
            <a:ext cx="4572508" cy="5278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724128" y="4077072"/>
            <a:ext cx="3240360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 smtClean="0"/>
              <a:t>      Donativos oficiales y protocolares, en ejercicio de sus funciones. </a:t>
            </a:r>
            <a:endParaRPr lang="es-CL" dirty="0"/>
          </a:p>
        </p:txBody>
      </p:sp>
      <p:cxnSp>
        <p:nvCxnSpPr>
          <p:cNvPr id="32" name="31 Forma"/>
          <p:cNvCxnSpPr>
            <a:stCxn id="26" idx="3"/>
            <a:endCxn id="30" idx="1"/>
          </p:cNvCxnSpPr>
          <p:nvPr/>
        </p:nvCxnSpPr>
        <p:spPr>
          <a:xfrm>
            <a:off x="3069558" y="4405754"/>
            <a:ext cx="2654570" cy="1329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5724128" y="5157192"/>
            <a:ext cx="3240360" cy="1477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361950" algn="just">
              <a:buFont typeface="Arial" pitchFamily="34" charset="0"/>
              <a:buChar char="•"/>
            </a:pPr>
            <a:r>
              <a:rPr lang="es-ES" b="1" dirty="0" smtClean="0"/>
              <a:t>Excepción:</a:t>
            </a:r>
            <a:r>
              <a:rPr lang="es-ES" dirty="0" smtClean="0"/>
              <a:t> Reuniones,   audiencias y viajes cuya publicidad comprometa interés general de la Nación o Seguridad Nacional</a:t>
            </a:r>
          </a:p>
        </p:txBody>
      </p:sp>
      <p:cxnSp>
        <p:nvCxnSpPr>
          <p:cNvPr id="37" name="36 Forma"/>
          <p:cNvCxnSpPr>
            <a:stCxn id="27" idx="2"/>
            <a:endCxn id="33" idx="1"/>
          </p:cNvCxnSpPr>
          <p:nvPr/>
        </p:nvCxnSpPr>
        <p:spPr>
          <a:xfrm rot="16200000" flipH="1">
            <a:off x="3605852" y="3777580"/>
            <a:ext cx="945396" cy="329115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23528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registros de Agenda Pública deberán consignar: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5" grpId="0"/>
      <p:bldP spid="26" grpId="0"/>
      <p:bldP spid="27" grpId="0"/>
      <p:bldP spid="30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REGISTROS DE AGENDA PÚBLICA</a:t>
            </a:r>
            <a:endParaRPr lang="es-ES" sz="36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467544" y="1124744"/>
            <a:ext cx="6083798" cy="5328592"/>
            <a:chOff x="1907704" y="1196752"/>
            <a:chExt cx="5869076" cy="51125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35850" name="Picture 10" descr="https://lh4.ggpht.com/hvEnAn5_HnHVu24exCcDHvsh7Rt_483bTFJtvnho9wbPbhIdycWCBPKOScWUp5NA09c=w300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1907704" y="1196752"/>
              <a:ext cx="5112568" cy="511256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2483768" y="1844824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S" sz="2400" b="1" dirty="0" smtClean="0">
                  <a:solidFill>
                    <a:schemeClr val="bg1">
                      <a:lumMod val="95000"/>
                    </a:schemeClr>
                  </a:solidFill>
                </a:rPr>
                <a:t>EJEMPLO: Registro de Audiencia y</a:t>
              </a:r>
              <a:r>
                <a:rPr lang="es-E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s-ES" sz="2400" b="1" dirty="0" smtClean="0">
                  <a:solidFill>
                    <a:schemeClr val="bg1">
                      <a:lumMod val="95000"/>
                    </a:schemeClr>
                  </a:solidFill>
                </a:rPr>
                <a:t>Reuniones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80236" y="3200326"/>
              <a:ext cx="4896544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/>
                <a:t>Persona u organización con quien se reunió</a:t>
              </a:r>
              <a:endParaRPr lang="es-CL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915816" y="3645024"/>
              <a:ext cx="2379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Representación/Poder </a:t>
              </a:r>
              <a:endParaRPr lang="es-CL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915816" y="4149080"/>
              <a:ext cx="1142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Asistencia</a:t>
              </a:r>
              <a:endParaRPr lang="es-CL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15816" y="4653136"/>
              <a:ext cx="1566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Remuneración</a:t>
              </a:r>
              <a:endParaRPr lang="es-CL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915816" y="5157192"/>
              <a:ext cx="251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Lugar y fecha realización</a:t>
              </a:r>
              <a:endParaRPr lang="es-CL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915816" y="5661248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Materia</a:t>
              </a:r>
              <a:endParaRPr lang="es-CL" b="1" dirty="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6084168" y="36450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Infracciones a publicación</a:t>
            </a:r>
            <a:r>
              <a:rPr lang="es-CL" dirty="0" smtClean="0"/>
              <a:t>: Sanción de 10 a 50 UTM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://2.bp.blogspot.com/-I70NODevVLk/UCKri8ZrwKI/AAAAAAAAKuc/9ohL-AYRcZ0/s1600/POSTI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540" y="3988411"/>
            <a:ext cx="3031459" cy="286958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37890" name="Picture 2" descr="http://www.bokit.co/private/img/regi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3312368" cy="3312368"/>
          </a:xfrm>
          <a:prstGeom prst="rect">
            <a:avLst/>
          </a:prstGeom>
          <a:noFill/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7056784" cy="634082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REGISTRO PÚBLICO DE LOBBISTAS Y DE GESTORES DE INTERESES PARTICULARES</a:t>
            </a:r>
            <a:endParaRPr lang="es-ES" sz="3200" b="1" dirty="0"/>
          </a:p>
        </p:txBody>
      </p:sp>
      <p:pic>
        <p:nvPicPr>
          <p:cNvPr id="37892" name="Picture 4" descr="http://c85c7a.medialib.glogster.com/jiapeixemily/media/06/0675d83e25db62765800442abe644d72372274c0/post-it-pink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2780"/>
            <a:ext cx="2520280" cy="2526580"/>
          </a:xfrm>
          <a:prstGeom prst="rect">
            <a:avLst/>
          </a:prstGeom>
          <a:noFill/>
        </p:spPr>
      </p:pic>
      <p:pic>
        <p:nvPicPr>
          <p:cNvPr id="37894" name="Picture 6" descr="http://4.bp.blogspot.com/-ApScEYeUAHI/U7m7BdCZCJI/AAAAAAAAqFM/qWDSjang2SA/s1600/post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05064"/>
            <a:ext cx="2664296" cy="267761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39552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Un Registro por cada organismo</a:t>
            </a:r>
            <a:endParaRPr lang="es-CL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59832" y="465313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 algn="just"/>
            <a:r>
              <a:rPr lang="es-ES" b="1" dirty="0" smtClean="0"/>
              <a:t>Inscripción automática una vez efectuada la gestión respectiva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588224" y="47971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 algn="ctr"/>
            <a:r>
              <a:rPr lang="es-ES" b="1" dirty="0" smtClean="0"/>
              <a:t>Inscripción voluntaria en forma previa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pic>
        <p:nvPicPr>
          <p:cNvPr id="17410" name="Picture 2" descr="http://www.wsdot.wa.gov/NR/rdonlyres/C8FD3175-5F5D-4A11-9E40-DC231114630E/0/TDM_icon_computer999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2880320" cy="2880321"/>
          </a:xfrm>
          <a:prstGeom prst="rect">
            <a:avLst/>
          </a:prstGeom>
          <a:noFill/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6948264" cy="63408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OBLIGACIONES DE TA</a:t>
            </a:r>
            <a:endParaRPr lang="es-ES" sz="3600" b="1" dirty="0"/>
          </a:p>
        </p:txBody>
      </p:sp>
      <p:pic>
        <p:nvPicPr>
          <p:cNvPr id="17412" name="Picture 4" descr="http://icons.iconarchive.com/icons/tpdkdesign.net/refresh-cl/256/System-Deskto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08720"/>
            <a:ext cx="1368152" cy="1368152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g8PDw8NDQ0MDQ8NDQ8PDRAPDw8NDg0NFBAVFBQQFBQXHCYeFxkjGRQUHy8gJCcpLCwsFR4xNTAqNSYrLCkBCQoKDgwOGg8PGiwkHxwsLSwpLCkpKSkvKiksKSkpKSosLCw1KSkpKSwsLCwsKSkpKSksKSkpKSkpLCkqKSkpLP/AABEIALgAuAMBIgACEQEDEQH/xAAbAAABBQEBAAAAAAAAAAAAAAAAAQIDBAUGB//EAEIQAAIBAQQFBgsGBAcAAAAAAAABAgMEBhEhBTFBUWESIjRzscETMlJxgYORobLC0QckQmJydCNDguEUM1NjkrPi/8QAGwEAAgMBAQEAAAAAAAAAAAAAAAQCAwUBBgf/xAAqEQADAAEDAwIGAgMAAAAAAAAAAQIDBBExEiEycbEzNEFRYXITIkKBof/aAAwDAQACEQMRAD8A9xAAAAAAAAAQUAAAAAAho1+VKpH/AE5KPpcFLvJWYd1bZ4ZWqrsnbJuP6FGKj7kjuxF1s0vuboABwkAAAAAAI2ADa1aMIuc2oxim5N5JJa2eez07K16Rs81iqcK8Y0YvZHHOT4v6Dr33n8PJ2ehL+DF8+S/myXyr3mNoF4WuzdfDtHMeLaXTINnrgCCiZMAAAAAAAAAAAAAEAAFAAABBQAAMe9ekfAWWpJPCVReDh+qWWPoWLM77PejVOvfwRMO/GlfC1/AxfMs+Ke51X43syXtNv7POjVevfwRLXO0CSydWf0OqAQUqHQABGwADhb3Xr5fKstmlzc1WqJ+PvhF7t72i3svdy+VZrLLm5qrVT8bfGL3b3tOPHMOH/KiDoC7oN/erP19P4kUi5oXpVn/cUvjQ1XDIHrwCAZJcKAgAAoAAAAgoAAAAgAKACAAGZeLS6stCU1hy5c2kt82tfmWv0GjUqKKcpNJRTbbySS1s8xvJpl2qs5LHwcMY0l+XbJ8X9CzHHUxbUZv457csyJybbbbbbxbett62d99nnR6v7h/BE4Bnf/Z50er+4fwRLsvAlpPiHVCCkVotMKcZVKkowhFYyk3gkhU1h85JJttJJYtvJJb2cDem9zrcqz2aTVLVOaydXgt0e0q3lvXO1N0qWMKCerVKrxlw4e058dw4du9FbvfgAABsiBc0L0qz/uKXxoplvQ7+82fr6XxojXDBHrwAKZJcIKINq1Ywi5TajGKxbbwSQAPA57R94/8AEWvwVPKjGE3i1zqklhnwXACVS57M4qT4OhAAInRBRBQABBTmb1Xk8EnZ6L/iyXPkv5UX83YSmXT2RXkyTjnqoz75Xh5Tdkoy5qf8aS2tfgXDecgx7GMfUKVsjCvK8tdTI2d/9nnR6v7h/BE4BnUXcvHSsdkq48+rKs3Cmtb5kedJ7EU5E2tkNaZpXuztdJ6UpWam6taXJWxa5TfkxW1nm2nbxVbXPncylF8ymnkuMt8ippLSlW01HVrS5T2LVGEfJitiKhLHjU93yN1l6uOBQABlHZYAAEi0C1ol/eKHX0vjRVLOjHhXoP8A36X/AGROVwwPYBRDB01eynQxhSwq1dWCfMg/zPuRlTLp7ItdJd2aukNJUrPDwlWSiti1yk9yW04HTd4KlqeHiUk+bTT18ZPayjbLdUrTdSrNzk/YluS2IgH8WFR3fIpeV12RvXL6V6qfcAXL6X6qfcKLajzLsPid8IKAuXAAhg3ivGqCdKk06zWb1qkt748CUy6eyK8mScc9VDbzXkVBOjRadaSzetUk9r48DgZybbbbbbxbebbe1klWbk3KTbbeLbzbe9kTNPHjUI8/mz1mrd8fQaxjErVoxWLfo2syrXbJTy1R3Lb5zvS2VdakfbNJJYxp5vbLYvNvDRcm4ybeLc3i35kZsjS0V4kv1vsRGlsi7FTdF0AAih+RRBQJovlgADKtaMfGaXa/QTS34Ltx4+zWqNOrSlN5Rq05Ya20pp5Iy62kW8oLDi9f9iCi8ZxbeL5cfiResDa/sVvJ9j0HTF7K1fGFPGjTexPnyXGXcjDABeZUrZFTpvkAACRE3rl9L9VPuALl9L9VPuAztR5jmHxO/EDE5rTt5MMaVneeqVRalwjx4lUQ6eyJZMs41vRNeC8apY0aLTq/ilrVP/0cTUk222223i2823vH1KiWt/VlSrady9LNTDg6V2PN6rWKn/Z/6FqSSzeRSrWvZH2sKjb15leaG1jS5Mx6h1wQVG28XmVposzIKhCkWQytNGjorxJfrfYjPmi9o2aUJYtLn9yFrTNDA+5fArztkVqxZBUt0tiS97CcNv6DyySi/iQVbbCO3lPhn7zOqVJS8ZtjBmdOlyyxZfsWaukJPxeauGb9pWbx15sQBqZU8EupvkUfR8aP64/EiMfR8aP6o9qJPgDpwADNOgAAAG9cvpXqp9wBcvpXqp9wpnajzHMPiW7x3iqOc7PBOMYScZPHOf8Abgc1UqzfDzZGhp3pVfrX2IoG1gwxMJpfQ8DrtfnrNUt9k2v+ldwe4ZKDLLGSQzsZ38zKc6bIZ0y5NEE0d6UXTlZUnSIJwRbmiCojnQhqMjKVSItBZPz9w6qgoLJ+fuI0uxoYX3FY1j2MIIfljWNHMaSGZYgABJF8ij6EW5xSzfKj2kZtaLsPIXLkuc1kvJX1I3SlFhoAACAAAAAG9cvpXqp9wBcvpXqp9wpnajzHMPiVdPdKr9a+xFAv6e6VX619iM838Pw59EfNNZ8xf7P3EY1jhrLhUimQTRYmiGaOl0srTRXqItTRXqI4NwyrVQ+NPBYe3zkkKeOe7tCaK6ZpYSCQxkkkMaID8MYxrHsayQzLGsQdGDbSSbb1Ja2bNg0YoYTng5bFsj9Wcq1IzHcj0bo3DCpUWeuMd3F8TTABOqdPdloAAEQAAAAN65fSvVT7gC5fSvVT7hTO1HmOYfErae6VX6x9iM80NP8ASq/WfKjPN/D8OfRHzTWfMZP2fuNY1jhC4VI5EMyeRFNHSyWVpIicMcieUReRgcb2HMS3IHHDIhmizNEM0Us0oZWkiNk00R8lt4JNt6ks2RHYZES2axyqPCKyWtvUi/ZdD/iq5flWv0s04wSWCSSWpLJEKybcD2OH9StZbFGmss29cnrf0ROKxBdtvkbQAAHDoAAAAABJZ7POpJU6cXOUngktbADauX0r1U+4U6K7t3VZly54SrSWDa8WC8mP1AzM1Kq3Q9jlzOzOUvB0qv1nyozjRvB0qv1nyozj0OH4c+iPmet+Yyfs/cQQUQuFBrI5IkwF5OAblkLdkPIwI5InkiKSIMfjsQSRDNF6nY5Szw5K3vuRbo2KEM8MXvfduKqtI0sOGqMqjo2U83zI73rfmRo0LHCmuas9rebZZY1i9U2auPGpGMaxzGsgMoaxBzGnCxCAAASAC3YNF1rQ8KNNy3y1QXnlqOt0TcynTwnaGq0/J1U0/N+L0+wqvLMclk43RzWiLv1rS04rkU8c6klzf6fKZ3WitC0rNHCmsZNc+cs5y+i4F6MUkkkklqSySQojkzVfoNRjUgAAUlh5zeDpVfrPlRnmjeDpdfrPlRmnp8Pw59EfL9b8xk/Z+4jEwHYCpbi3comGxEgZYp2ST1833sswoRjqWe95sqrIkaGLSXX4RnxskpcFx+hPTssY7MXvZaYyRRVtmth08R+RjGMkYxlY6hjQ1j2MZwuQxjWTU6MpvCEZTe6Kcn7jRs11rVUw/hqmt9SSXuWLIVczyy+JdcIxmJgdlZLjwWdarKf5YLkL2vPsNyxaIoUf8qlCL8rDGX/J5i9amVx3GpwU+ThbDdi01sGqfg4v8VTGHu1+46XR1y6FPCVZuvLc+bTX9K1+lnQii157oYnFKGU6SilGKUUskkkklwQ4UCgtEAUAAQUQUAPObwr71X6z5UUIUnLUn3AB6PHW2KX+EfPMuGb1dp/d+5YhYvKfoX1LMKaWpJCAVum+TQjDEeKHiMAIlo1RbySb82ZLDR9aXi0ar/oku0AKM2VxwOabEsnJPTu7aZfyuT+qUUW6Vz6r8epTj5lKb7u0AEnqbZrTosaLlG5tJePVqT4LkwXe/eX6F3bLDVRjJ754z7QAqeW3yy+cMTwjQp04xWEYqKWpJJL3DhQKy0AAAAAAAAQUAABBQ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416" name="AutoShape 8" descr="data:image/jpeg;base64,/9j/4AAQSkZJRgABAQAAAQABAAD/2wCEAAkGBg8PDw8NDQ0MDQ8NDQ8PDRAPDw8NDg0NFBAVFBQQFBQXHCYeFxkjGRQUHy8gJCcpLCwsFR4xNTAqNSYrLCkBCQoKDgwOGg8PGiwkHxwsLSwpLCkpKSkvKiksKSkpKSosLCw1KSkpKSwsLCwsKSkpKSksKSkpKSkpLCkqKSkpLP/AABEIALgAuAMBIgACEQEDEQH/xAAbAAABBQEBAAAAAAAAAAAAAAAAAQIDBAUGB//EAEIQAAIBAQQFBgsGBAcAAAAAAAABAgMEBhEhBTFBUWESIjRzscETMlJxgYORobLC0QckQmJydCNDguEUM1NjkrPi/8QAGwEAAgMBAQEAAAAAAAAAAAAAAAQCAwUBBgf/xAAqEQADAAEDAwIGAgMAAAAAAAAAAQIDBBExEiEycbEzNEFRYXITIkKBof/aAAwDAQACEQMRAD8A9xAAAAAAAAAQUAAAAAAho1+VKpH/AE5KPpcFLvJWYd1bZ4ZWqrsnbJuP6FGKj7kjuxF1s0vuboABwkAAAAAAI2ADa1aMIuc2oxim5N5JJa2eez07K16Rs81iqcK8Y0YvZHHOT4v6Dr33n8PJ2ehL+DF8+S/myXyr3mNoF4WuzdfDtHMeLaXTINnrgCCiZMAAAAAAAAAAAAAEAAFAAABBQAAMe9ekfAWWpJPCVReDh+qWWPoWLM77PejVOvfwRMO/GlfC1/AxfMs+Ke51X43syXtNv7POjVevfwRLXO0CSydWf0OqAQUqHQABGwADhb3Xr5fKstmlzc1WqJ+PvhF7t72i3svdy+VZrLLm5qrVT8bfGL3b3tOPHMOH/KiDoC7oN/erP19P4kUi5oXpVn/cUvjQ1XDIHrwCAZJcKAgAAoAAAAgoAAAAgAKACAAGZeLS6stCU1hy5c2kt82tfmWv0GjUqKKcpNJRTbbySS1s8xvJpl2qs5LHwcMY0l+XbJ8X9CzHHUxbUZv457csyJybbbbbbxbett62d99nnR6v7h/BE4Bnf/Z50er+4fwRLsvAlpPiHVCCkVotMKcZVKkowhFYyk3gkhU1h85JJttJJYtvJJb2cDem9zrcqz2aTVLVOaydXgt0e0q3lvXO1N0qWMKCerVKrxlw4e058dw4du9FbvfgAABsiBc0L0qz/uKXxoplvQ7+82fr6XxojXDBHrwAKZJcIKINq1Ywi5TajGKxbbwSQAPA57R94/8AEWvwVPKjGE3i1zqklhnwXACVS57M4qT4OhAAInRBRBQABBTmb1Xk8EnZ6L/iyXPkv5UX83YSmXT2RXkyTjnqoz75Xh5Tdkoy5qf8aS2tfgXDecgx7GMfUKVsjCvK8tdTI2d/9nnR6v7h/BE4BnUXcvHSsdkq48+rKs3Cmtb5kedJ7EU5E2tkNaZpXuztdJ6UpWam6taXJWxa5TfkxW1nm2nbxVbXPncylF8ymnkuMt8ippLSlW01HVrS5T2LVGEfJitiKhLHjU93yN1l6uOBQABlHZYAAEi0C1ol/eKHX0vjRVLOjHhXoP8A36X/AGROVwwPYBRDB01eynQxhSwq1dWCfMg/zPuRlTLp7ItdJd2aukNJUrPDwlWSiti1yk9yW04HTd4KlqeHiUk+bTT18ZPayjbLdUrTdSrNzk/YluS2IgH8WFR3fIpeV12RvXL6V6qfcAXL6X6qfcKLajzLsPid8IKAuXAAhg3ivGqCdKk06zWb1qkt748CUy6eyK8mScc9VDbzXkVBOjRadaSzetUk9r48DgZybbbbbbxbebbe1klWbk3KTbbeLbzbe9kTNPHjUI8/mz1mrd8fQaxjErVoxWLfo2syrXbJTy1R3Lb5zvS2VdakfbNJJYxp5vbLYvNvDRcm4ybeLc3i35kZsjS0V4kv1vsRGlsi7FTdF0AAih+RRBQJovlgADKtaMfGaXa/QTS34Ltx4+zWqNOrSlN5Rq05Ya20pp5Iy62kW8oLDi9f9iCi8ZxbeL5cfiResDa/sVvJ9j0HTF7K1fGFPGjTexPnyXGXcjDABeZUrZFTpvkAACRE3rl9L9VPuALl9L9VPuAztR5jmHxO/EDE5rTt5MMaVneeqVRalwjx4lUQ6eyJZMs41vRNeC8apY0aLTq/ilrVP/0cTUk222223i2823vH1KiWt/VlSrady9LNTDg6V2PN6rWKn/Z/6FqSSzeRSrWvZH2sKjb15leaG1jS5Mx6h1wQVG28XmVposzIKhCkWQytNGjorxJfrfYjPmi9o2aUJYtLn9yFrTNDA+5fArztkVqxZBUt0tiS97CcNv6DyySi/iQVbbCO3lPhn7zOqVJS8ZtjBmdOlyyxZfsWaukJPxeauGb9pWbx15sQBqZU8EupvkUfR8aP64/EiMfR8aP6o9qJPgDpwADNOgAAAG9cvpXqp9wBcvpXqp9wpnajzHMPiW7x3iqOc7PBOMYScZPHOf8Abgc1UqzfDzZGhp3pVfrX2IoG1gwxMJpfQ8DrtfnrNUt9k2v+ldwe4ZKDLLGSQzsZ38zKc6bIZ0y5NEE0d6UXTlZUnSIJwRbmiCojnQhqMjKVSItBZPz9w6qgoLJ+fuI0uxoYX3FY1j2MIIfljWNHMaSGZYgABJF8ij6EW5xSzfKj2kZtaLsPIXLkuc1kvJX1I3SlFhoAACAAAAAG9cvpXqp9wBcvpXqp9wpnajzHMPiVdPdKr9a+xFAv6e6VX619iM838Pw59EfNNZ8xf7P3EY1jhrLhUimQTRYmiGaOl0srTRXqItTRXqI4NwyrVQ+NPBYe3zkkKeOe7tCaK6ZpYSCQxkkkMaID8MYxrHsayQzLGsQdGDbSSbb1Ja2bNg0YoYTng5bFsj9Wcq1IzHcj0bo3DCpUWeuMd3F8TTABOqdPdloAAEQAAAAN65fSvVT7gC5fSvVT7hTO1HmOYfErae6VX6x9iM80NP8ASq/WfKjPN/D8OfRHzTWfMZP2fuNY1jhC4VI5EMyeRFNHSyWVpIicMcieUReRgcb2HMS3IHHDIhmizNEM0Us0oZWkiNk00R8lt4JNt6ks2RHYZES2axyqPCKyWtvUi/ZdD/iq5flWv0s04wSWCSSWpLJEKybcD2OH9StZbFGmss29cnrf0ROKxBdtvkbQAAHDoAAAAABJZ7POpJU6cXOUngktbADauX0r1U+4U6K7t3VZly54SrSWDa8WC8mP1AzM1Kq3Q9jlzOzOUvB0qv1nyozjRvB0qv1nyozj0OH4c+iPmet+Yyfs/cQQUQuFBrI5IkwF5OAblkLdkPIwI5InkiKSIMfjsQSRDNF6nY5Szw5K3vuRbo2KEM8MXvfduKqtI0sOGqMqjo2U83zI73rfmRo0LHCmuas9rebZZY1i9U2auPGpGMaxzGsgMoaxBzGnCxCAAASAC3YNF1rQ8KNNy3y1QXnlqOt0TcynTwnaGq0/J1U0/N+L0+wqvLMclk43RzWiLv1rS04rkU8c6klzf6fKZ3WitC0rNHCmsZNc+cs5y+i4F6MUkkkklqSySQojkzVfoNRjUgAAUlh5zeDpVfrPlRnmjeDpdfrPlRmnp8Pw59EfL9b8xk/Z+4jEwHYCpbi3comGxEgZYp2ST1833sswoRjqWe95sqrIkaGLSXX4RnxskpcFx+hPTssY7MXvZaYyRRVtmth08R+RjGMkYxlY6hjQ1j2MZwuQxjWTU6MpvCEZTe6Kcn7jRs11rVUw/hqmt9SSXuWLIVczyy+JdcIxmJgdlZLjwWdarKf5YLkL2vPsNyxaIoUf8qlCL8rDGX/J5i9amVx3GpwU+ThbDdi01sGqfg4v8VTGHu1+46XR1y6FPCVZuvLc+bTX9K1+lnQii157oYnFKGU6SilGKUUskkkklwQ4UCgtEAUAAQUQUAPObwr71X6z5UUIUnLUn3AB6PHW2KX+EfPMuGb1dp/d+5YhYvKfoX1LMKaWpJCAVum+TQjDEeKHiMAIlo1RbySb82ZLDR9aXi0ar/oku0AKM2VxwOabEsnJPTu7aZfyuT+qUUW6Vz6r8epTj5lKb7u0AEnqbZrTosaLlG5tJePVqT4LkwXe/eX6F3bLDVRjJ754z7QAqeW3yy+cMTwjQp04xWEYqKWpJJL3DhQKy0AAAAAAAAQUAABBQ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211960" y="119675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Información contenida en los Registros Públicos de </a:t>
            </a:r>
            <a:r>
              <a:rPr lang="es-ES" sz="1600" dirty="0" err="1" smtClean="0"/>
              <a:t>Lobbistas</a:t>
            </a:r>
            <a:r>
              <a:rPr lang="es-ES" sz="1600" dirty="0" smtClean="0"/>
              <a:t> y de Agenda Pública</a:t>
            </a:r>
            <a:r>
              <a:rPr lang="es-ES" sz="1600" b="1" dirty="0" smtClean="0"/>
              <a:t>, publicada y actualizada una vez al mes en sitio TA. </a:t>
            </a:r>
            <a:endParaRPr lang="es-CL" b="1" dirty="0"/>
          </a:p>
        </p:txBody>
      </p:sp>
      <p:pic>
        <p:nvPicPr>
          <p:cNvPr id="17418" name="Picture 10" descr="https://encrypted-tbn2.gstatic.com/images?q=tbn:ANd9GcRHLWDChWiqqVsFQ_di1KMJTvGraVHO1s0ZLcaN4aBn7wbIsPP-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780928"/>
            <a:ext cx="1224136" cy="122413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491880" y="314096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CPLT pondrá a disposición del público estos registros </a:t>
            </a:r>
            <a:r>
              <a:rPr lang="es-ES" sz="1600" b="1" dirty="0" smtClean="0"/>
              <a:t>en un sitio electrónico</a:t>
            </a:r>
            <a:r>
              <a:rPr lang="es-ES" sz="1600" dirty="0" smtClean="0"/>
              <a:t>.  (Sujetos Pasivos deberán enviar información para efectos de publicación)</a:t>
            </a:r>
          </a:p>
        </p:txBody>
      </p:sp>
      <p:pic>
        <p:nvPicPr>
          <p:cNvPr id="17420" name="Picture 12" descr="http://cdn.flaticon.com/png/256/26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013176"/>
            <a:ext cx="1080120" cy="108012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211960" y="522920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/>
              <a:t>Trimestralmente, CPLT dispondrá </a:t>
            </a:r>
            <a:r>
              <a:rPr lang="es-ES" sz="1600" b="1" dirty="0" smtClean="0"/>
              <a:t>nómina sistematizada de personas </a:t>
            </a:r>
            <a:r>
              <a:rPr lang="es-ES" sz="1600" dirty="0" smtClean="0"/>
              <a:t>que hayan sostenido audiencias o reuniones con objeto de Lobby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2195736" y="1124744"/>
            <a:ext cx="694826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FUNCIONES CPLT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://www.masergy.com/sites/default/files/AppExp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232248" cy="223224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987824" y="1844824"/>
            <a:ext cx="540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Consolidación de Registros</a:t>
            </a:r>
          </a:p>
          <a:p>
            <a:pPr marL="342900" indent="-342900">
              <a:buAutoNum type="arabicPeriod"/>
            </a:pPr>
            <a:r>
              <a:rPr lang="es-CL" dirty="0" smtClean="0"/>
              <a:t>Nómina sistematizada trimestralmente</a:t>
            </a:r>
          </a:p>
          <a:p>
            <a:pPr marL="342900" indent="-342900">
              <a:buAutoNum type="arabicPeriod"/>
            </a:pPr>
            <a:r>
              <a:rPr lang="es-CL" dirty="0" smtClean="0"/>
              <a:t>Convenios con sujetos pasivos especiales</a:t>
            </a:r>
          </a:p>
          <a:p>
            <a:pPr marL="342900" indent="-342900">
              <a:buAutoNum type="arabicPeriod"/>
            </a:pPr>
            <a:r>
              <a:rPr lang="es-CL" dirty="0" smtClean="0"/>
              <a:t>Reclamos por incumplimiento de obligaciones de TA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42930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No registrar información dentro de plazo</a:t>
            </a:r>
            <a:r>
              <a:rPr lang="es-ES" b="1" dirty="0" smtClean="0"/>
              <a:t>: 10 a 30 UTM </a:t>
            </a:r>
          </a:p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 Omisión inexcusable o inclusión de información a sabiendas falsa o inexacta: </a:t>
            </a:r>
            <a:r>
              <a:rPr lang="es-ES" b="1" dirty="0" smtClean="0"/>
              <a:t>20 a 50 UTM</a:t>
            </a:r>
          </a:p>
          <a:p>
            <a:pPr marL="361950" lvl="0" indent="0" algn="just">
              <a:buFont typeface="Arial" pitchFamily="34" charset="0"/>
              <a:buChar char="•"/>
            </a:pPr>
            <a:r>
              <a:rPr lang="es-ES" dirty="0" smtClean="0"/>
              <a:t> CGR investiga y sanción la aplica el Jefe Superior del Servicio o la autoridad que efectuó el nombramiento</a:t>
            </a:r>
          </a:p>
          <a:p>
            <a:endParaRPr lang="es-CL" dirty="0"/>
          </a:p>
        </p:txBody>
      </p:sp>
      <p:pic>
        <p:nvPicPr>
          <p:cNvPr id="34820" name="Picture 4" descr="http://www.scyouthsoccer.org/imgs/RedCard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228184" y="4653136"/>
            <a:ext cx="3315584" cy="2204864"/>
          </a:xfrm>
          <a:prstGeom prst="rect">
            <a:avLst/>
          </a:prstGeom>
          <a:noFill/>
        </p:spPr>
      </p:pic>
      <p:sp>
        <p:nvSpPr>
          <p:cNvPr id="11" name="6 Título"/>
          <p:cNvSpPr txBox="1">
            <a:spLocks/>
          </p:cNvSpPr>
          <p:nvPr/>
        </p:nvSpPr>
        <p:spPr>
          <a:xfrm>
            <a:off x="395536" y="3717032"/>
            <a:ext cx="694826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latin typeface="+mj-lt"/>
                <a:ea typeface="+mj-ea"/>
                <a:cs typeface="+mj-cs"/>
              </a:rPr>
              <a:t>SANCIONES APLICABLES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6127471"/>
              </p:ext>
            </p:extLst>
          </p:nvPr>
        </p:nvGraphicFramePr>
        <p:xfrm>
          <a:off x="323528" y="908720"/>
          <a:ext cx="8517632" cy="561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47"/>
                <a:gridCol w="2086791"/>
                <a:gridCol w="4194994"/>
              </a:tblGrid>
              <a:tr h="403921">
                <a:tc>
                  <a:txBody>
                    <a:bodyPr/>
                    <a:lstStyle/>
                    <a:p>
                      <a:r>
                        <a:rPr lang="es-ES" dirty="0" smtClean="0"/>
                        <a:t>PERIODO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FECHA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SUJETOS PASIVOS</a:t>
                      </a:r>
                      <a:endParaRPr lang="es-ES_tradnl" dirty="0"/>
                    </a:p>
                  </a:txBody>
                  <a:tcPr/>
                </a:tc>
              </a:tr>
              <a:tr h="1593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MESES DESPUES DE LA PUBLICACIÓN DEL REGLAMENTO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29.11.2014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Ministros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Subsecretarios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Embajadores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Fuerzas Armadas, de Orden y Seguridad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Organismos Colegiados (consejeros)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de Expertos de la Ley Eléctrica (Ley N° 19.940)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de Expertos del Transporte Público (Ley N° 20.378)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Técnico de Concesiones (Ley N° 20.410)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Integrantes de las Comisiones Evaluadoras de la Ley 19.886</a:t>
                      </a:r>
                      <a:endParaRPr lang="es-ES_tradnl" sz="1200" dirty="0"/>
                    </a:p>
                  </a:txBody>
                  <a:tcPr/>
                </a:tc>
              </a:tr>
              <a:tr h="929572">
                <a:tc>
                  <a:txBody>
                    <a:bodyPr/>
                    <a:lstStyle/>
                    <a:p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MESES DESPUÉS DE LA PUBLICACIÓN DEL REGLAMENTO</a:t>
                      </a:r>
                      <a:endParaRPr lang="es-ES_tradnl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29.04.2015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Jefes de Servicio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Directores Regionales 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Intendentes y Gobernadores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SEREMIS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Jefes de Gabinete </a:t>
                      </a:r>
                      <a:endParaRPr lang="es-ES_tradnl" sz="1200" dirty="0"/>
                    </a:p>
                  </a:txBody>
                  <a:tcPr/>
                </a:tc>
              </a:tr>
              <a:tr h="2257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12 MESES DESPUÉS DE LA PUBLICACIÓN DEL REGLAMENTO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29.08.2015 </a:t>
                      </a: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o funcionarios del ámbito municipal:  (1) Alcaldes, (2) Concejales, (3) Secretarios Municipales, (4) DOM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o Funcionarios del ámbito regional: (1) Consejeros regionales, (2) Secretarios Ejecutivos de los Consejos Regionales.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que en razón de su función o cargo, tengan atribuciones decisorias relevantes o influyan decisivamente en quienes tengan esas funciones y perciban por ello una remuneración (artículo 3° inc. 2° de la Ley 20.730)</a:t>
                      </a: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que en razón de su función o cargo, tengan atribuciones decisorias relevantes o influyan decisivamente en quienes tengan esas funciones, y que sea necesario incluirlas por razones de transparencia (artículo 4° inc. 2° Ley N° 20.730) </a:t>
                      </a:r>
                      <a:endParaRPr lang="es-ES_tradn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989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619672" y="764704"/>
            <a:ext cx="4824536" cy="155106"/>
          </a:xfrm>
        </p:spPr>
        <p:txBody>
          <a:bodyPr>
            <a:normAutofit fontScale="90000"/>
          </a:bodyPr>
          <a:lstStyle/>
          <a:p>
            <a:endParaRPr lang="es-ES" dirty="0">
              <a:solidFill>
                <a:srgbClr val="17375E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9055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971600" y="260648"/>
            <a:ext cx="5904656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RÉGIMEN DE INFRACCIONES Y SANCIONES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3042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2015  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11760" y="1628800"/>
            <a:ext cx="6435616" cy="280076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6000" b="1" spc="-150">
                <a:solidFill>
                  <a:srgbClr val="17365D"/>
                </a:solidFill>
                <a:latin typeface="Century Gothic" pitchFamily="34" charset="0"/>
              </a:defRPr>
            </a:lvl1pPr>
          </a:lstStyle>
          <a:p>
            <a:r>
              <a:rPr lang="es-CL" sz="4400" dirty="0" smtClean="0"/>
              <a:t>Portal de consolidación de datos de la</a:t>
            </a:r>
          </a:p>
          <a:p>
            <a:r>
              <a:rPr lang="es-CL" sz="4400" dirty="0" smtClean="0"/>
              <a:t>Ley del Lobby</a:t>
            </a:r>
          </a:p>
          <a:p>
            <a:r>
              <a:rPr lang="es-CL" sz="4400" dirty="0" smtClean="0"/>
              <a:t>www.InfoLobby.cl </a:t>
            </a:r>
            <a:endParaRPr lang="es-CL" sz="4400" dirty="0"/>
          </a:p>
        </p:txBody>
      </p:sp>
      <p:pic>
        <p:nvPicPr>
          <p:cNvPr id="5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8242"/>
            <a:ext cx="1931438" cy="1831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6491064" cy="63408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/>
              <a:t/>
            </a:r>
            <a:br>
              <a:rPr lang="x-none" sz="3600" dirty="0"/>
            </a:br>
            <a:r>
              <a:rPr lang="x-none" sz="3600" smtClean="0">
                <a:solidFill>
                  <a:srgbClr val="17375E"/>
                </a:solidFill>
              </a:rPr>
              <a:t> </a:t>
            </a:r>
            <a:br>
              <a:rPr lang="x-none" sz="3600" smtClean="0">
                <a:solidFill>
                  <a:srgbClr val="17375E"/>
                </a:solidFill>
              </a:rPr>
            </a:br>
            <a:r>
              <a:rPr lang="es-CL" sz="3600" dirty="0" smtClean="0">
                <a:solidFill>
                  <a:srgbClr val="17375E"/>
                </a:solidFill>
              </a:rPr>
              <a:t>¿</a:t>
            </a:r>
            <a:r>
              <a:rPr lang="es-CL" sz="3600" b="1" dirty="0" smtClean="0">
                <a:solidFill>
                  <a:srgbClr val="17375E"/>
                </a:solidFill>
              </a:rPr>
              <a:t>Q</a:t>
            </a:r>
            <a:r>
              <a:rPr lang="x-none" sz="3600" b="1" smtClean="0">
                <a:solidFill>
                  <a:srgbClr val="17375E"/>
                </a:solidFill>
              </a:rPr>
              <a:t>u</a:t>
            </a:r>
            <a:r>
              <a:rPr lang="es-CL" sz="3600" b="1" dirty="0" smtClean="0">
                <a:solidFill>
                  <a:srgbClr val="17375E"/>
                </a:solidFill>
              </a:rPr>
              <a:t>é</a:t>
            </a:r>
            <a:r>
              <a:rPr lang="x-none" sz="3600" b="1" smtClean="0">
                <a:solidFill>
                  <a:srgbClr val="17375E"/>
                </a:solidFill>
              </a:rPr>
              <a:t> </a:t>
            </a:r>
            <a:r>
              <a:rPr lang="x-none" sz="3600" b="1" smtClean="0">
                <a:solidFill>
                  <a:srgbClr val="17375E"/>
                </a:solidFill>
              </a:rPr>
              <a:t>hay detr</a:t>
            </a:r>
            <a:r>
              <a:rPr lang="es-CL" sz="3600" b="1" dirty="0">
                <a:solidFill>
                  <a:srgbClr val="17375E"/>
                </a:solidFill>
              </a:rPr>
              <a:t>á</a:t>
            </a:r>
            <a:r>
              <a:rPr lang="x-none" sz="3600" b="1">
                <a:solidFill>
                  <a:srgbClr val="17375E"/>
                </a:solidFill>
              </a:rPr>
              <a:t>s </a:t>
            </a:r>
            <a:r>
              <a:rPr lang="x-none" sz="3600" b="1" smtClean="0">
                <a:solidFill>
                  <a:srgbClr val="17375E"/>
                </a:solidFill>
              </a:rPr>
              <a:t>del </a:t>
            </a:r>
            <a:r>
              <a:rPr lang="es-CL" sz="3600" b="1" dirty="0" smtClean="0">
                <a:solidFill>
                  <a:srgbClr val="17375E"/>
                </a:solidFill>
              </a:rPr>
              <a:t>L</a:t>
            </a:r>
            <a:r>
              <a:rPr lang="x-none" sz="3600" b="1" smtClean="0">
                <a:solidFill>
                  <a:srgbClr val="17375E"/>
                </a:solidFill>
              </a:rPr>
              <a:t>obby</a:t>
            </a:r>
            <a:r>
              <a:rPr lang="es-ES_tradnl" sz="3600" b="1" dirty="0" smtClean="0">
                <a:solidFill>
                  <a:srgbClr val="17375E"/>
                </a:solidFill>
              </a:rPr>
              <a:t>, </a:t>
            </a:r>
            <a:r>
              <a:rPr lang="x-none" sz="3600" b="1" smtClean="0">
                <a:solidFill>
                  <a:srgbClr val="17375E"/>
                </a:solidFill>
              </a:rPr>
              <a:t>que </a:t>
            </a:r>
            <a:r>
              <a:rPr lang="x-none" sz="3600" b="1" dirty="0">
                <a:solidFill>
                  <a:srgbClr val="17375E"/>
                </a:solidFill>
              </a:rPr>
              <a:t>justifique su regulación</a:t>
            </a:r>
            <a:r>
              <a:rPr lang="x-none" sz="3600" b="1" dirty="0" smtClean="0">
                <a:solidFill>
                  <a:srgbClr val="17375E"/>
                </a:solidFill>
              </a:rPr>
              <a:t>?</a:t>
            </a:r>
            <a:r>
              <a:rPr lang="x-none" sz="3600" dirty="0" smtClean="0">
                <a:solidFill>
                  <a:srgbClr val="17375E"/>
                </a:solidFill>
              </a:rPr>
              <a:t/>
            </a:r>
            <a:br>
              <a:rPr lang="x-none" sz="3600" dirty="0" smtClean="0">
                <a:solidFill>
                  <a:srgbClr val="17375E"/>
                </a:solidFill>
              </a:rPr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smtClean="0"/>
              <a:t>                  </a:t>
            </a:r>
            <a:endParaRPr lang="es-ES" sz="3600" dirty="0">
              <a:solidFill>
                <a:srgbClr val="17375E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1946347"/>
          <a:ext cx="74888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Flecha abajo"/>
          <p:cNvSpPr/>
          <p:nvPr/>
        </p:nvSpPr>
        <p:spPr>
          <a:xfrm>
            <a:off x="3851920" y="3356992"/>
            <a:ext cx="1512168" cy="10081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92D050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971600" y="4437112"/>
          <a:ext cx="7488832" cy="199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269478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17890"/>
            <a:ext cx="63778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Ley N°20.730, Artículo 9°:</a:t>
            </a:r>
          </a:p>
          <a:p>
            <a:endParaRPr lang="es-CL" sz="10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“Asimismo</a:t>
            </a:r>
            <a:r>
              <a:rPr lang="es-CL" dirty="0">
                <a:solidFill>
                  <a:prstClr val="black"/>
                </a:solidFill>
              </a:rPr>
              <a:t>, el Consejo para la Transparencia pondrá a disposición del </a:t>
            </a:r>
            <a:r>
              <a:rPr lang="es-CL" dirty="0" smtClean="0">
                <a:solidFill>
                  <a:prstClr val="black"/>
                </a:solidFill>
              </a:rPr>
              <a:t>público estos </a:t>
            </a:r>
            <a:r>
              <a:rPr lang="es-CL" dirty="0">
                <a:solidFill>
                  <a:prstClr val="black"/>
                </a:solidFill>
              </a:rPr>
              <a:t>registros en un </a:t>
            </a:r>
            <a:r>
              <a:rPr lang="es-CL" b="1" dirty="0">
                <a:solidFill>
                  <a:prstClr val="black"/>
                </a:solidFill>
              </a:rPr>
              <a:t>sitio electrónico</a:t>
            </a:r>
            <a:r>
              <a:rPr lang="es-CL" dirty="0">
                <a:solidFill>
                  <a:prstClr val="black"/>
                </a:solidFill>
              </a:rPr>
              <a:t>, debiendo asegurar un fácil y </a:t>
            </a:r>
            <a:r>
              <a:rPr lang="es-CL" dirty="0" smtClean="0">
                <a:solidFill>
                  <a:prstClr val="black"/>
                </a:solidFill>
              </a:rPr>
              <a:t>expedito acceso </a:t>
            </a:r>
            <a:r>
              <a:rPr lang="es-CL" dirty="0">
                <a:solidFill>
                  <a:prstClr val="black"/>
                </a:solidFill>
              </a:rPr>
              <a:t>a los </a:t>
            </a:r>
            <a:r>
              <a:rPr lang="es-CL" dirty="0" smtClean="0">
                <a:solidFill>
                  <a:prstClr val="black"/>
                </a:solidFill>
              </a:rPr>
              <a:t>mismos”.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0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“</a:t>
            </a:r>
            <a:r>
              <a:rPr lang="es-CL" dirty="0">
                <a:solidFill>
                  <a:prstClr val="black"/>
                </a:solidFill>
              </a:rPr>
              <a:t>Del mismo modo, </a:t>
            </a:r>
            <a:r>
              <a:rPr lang="es-CL" b="1" dirty="0">
                <a:solidFill>
                  <a:prstClr val="black"/>
                </a:solidFill>
              </a:rPr>
              <a:t>trimestralmente</a:t>
            </a:r>
            <a:r>
              <a:rPr lang="es-CL" dirty="0">
                <a:solidFill>
                  <a:prstClr val="black"/>
                </a:solidFill>
              </a:rPr>
              <a:t>, dicho Consejo deberá poner a disposición del público un registro que contenga una </a:t>
            </a:r>
            <a:r>
              <a:rPr lang="es-CL" b="1" dirty="0">
                <a:solidFill>
                  <a:prstClr val="black"/>
                </a:solidFill>
              </a:rPr>
              <a:t>nómina sistematizada </a:t>
            </a:r>
            <a:r>
              <a:rPr lang="es-CL" dirty="0">
                <a:solidFill>
                  <a:prstClr val="black"/>
                </a:solidFill>
              </a:rPr>
              <a:t>de las personas, naturales o </a:t>
            </a:r>
            <a:r>
              <a:rPr lang="es-CL" dirty="0" smtClean="0">
                <a:solidFill>
                  <a:prstClr val="black"/>
                </a:solidFill>
              </a:rPr>
              <a:t>jurídicas…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>
                <a:solidFill>
                  <a:srgbClr val="0070C0"/>
                </a:solidFill>
                <a:latin typeface="Minion Pro" pitchFamily="18" charset="0"/>
              </a:rPr>
              <a:t>Deberes InfoLobby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2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86756"/>
            <a:ext cx="1296144" cy="122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Flecha derecha"/>
          <p:cNvSpPr/>
          <p:nvPr/>
        </p:nvSpPr>
        <p:spPr>
          <a:xfrm>
            <a:off x="7020272" y="2037913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118 CuadroTexto"/>
          <p:cNvSpPr txBox="1"/>
          <p:nvPr/>
        </p:nvSpPr>
        <p:spPr>
          <a:xfrm>
            <a:off x="498377" y="3573016"/>
            <a:ext cx="63058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prstClr val="black"/>
                </a:solidFill>
              </a:rPr>
              <a:t>Reglamento Ley N°20.730, Artículo 16°:</a:t>
            </a:r>
          </a:p>
          <a:p>
            <a:pPr algn="just"/>
            <a:endParaRPr lang="es-CL" sz="10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prstClr val="black"/>
                </a:solidFill>
              </a:rPr>
              <a:t>“</a:t>
            </a:r>
            <a:r>
              <a:rPr lang="es-CL" b="1" dirty="0">
                <a:solidFill>
                  <a:prstClr val="black"/>
                </a:solidFill>
              </a:rPr>
              <a:t>Publicidad de los registros. </a:t>
            </a:r>
            <a:r>
              <a:rPr lang="es-CL" dirty="0">
                <a:solidFill>
                  <a:prstClr val="black"/>
                </a:solidFill>
              </a:rPr>
              <a:t>El Consejo para la </a:t>
            </a:r>
            <a:r>
              <a:rPr lang="es-CL" dirty="0" smtClean="0">
                <a:solidFill>
                  <a:prstClr val="black"/>
                </a:solidFill>
              </a:rPr>
              <a:t>Transparencia pondrá </a:t>
            </a:r>
            <a:r>
              <a:rPr lang="es-CL" dirty="0">
                <a:solidFill>
                  <a:prstClr val="black"/>
                </a:solidFill>
              </a:rPr>
              <a:t>a disposición del público en un sitio electrónico o portal que el </a:t>
            </a:r>
            <a:r>
              <a:rPr lang="es-CL" dirty="0" smtClean="0">
                <a:solidFill>
                  <a:prstClr val="black"/>
                </a:solidFill>
              </a:rPr>
              <a:t>mismo proveerá</a:t>
            </a:r>
            <a:r>
              <a:rPr lang="es-CL" dirty="0">
                <a:solidFill>
                  <a:prstClr val="black"/>
                </a:solidFill>
              </a:rPr>
              <a:t>, los registros de audiencia, de viajes y de donativos a que se refiere </a:t>
            </a:r>
            <a:r>
              <a:rPr lang="es-CL" dirty="0" smtClean="0">
                <a:solidFill>
                  <a:prstClr val="black"/>
                </a:solidFill>
              </a:rPr>
              <a:t>este reglamento.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0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prstClr val="black"/>
                </a:solidFill>
              </a:rPr>
              <a:t>“Asimismo, los órganos o instituciones a que pertenezcan los sujetos pasivos </a:t>
            </a:r>
            <a:r>
              <a:rPr lang="es-CL" b="1" dirty="0">
                <a:solidFill>
                  <a:prstClr val="black"/>
                </a:solidFill>
              </a:rPr>
              <a:t>deberán remitir al Consejo para la Transparencia</a:t>
            </a:r>
            <a:r>
              <a:rPr lang="es-CL" dirty="0">
                <a:solidFill>
                  <a:prstClr val="black"/>
                </a:solidFill>
              </a:rPr>
              <a:t>, el primer día hábil de cada </a:t>
            </a:r>
            <a:r>
              <a:rPr lang="es-CL" dirty="0" smtClean="0">
                <a:solidFill>
                  <a:prstClr val="black"/>
                </a:solidFill>
              </a:rPr>
              <a:t>mes…</a:t>
            </a:r>
          </a:p>
        </p:txBody>
      </p:sp>
      <p:pic>
        <p:nvPicPr>
          <p:cNvPr id="18" name="Picture 2" descr="C:\Users\gavendano.CPT\Downloads\Logo_InfoLobb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87180"/>
            <a:ext cx="1296144" cy="122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7 Flecha derecha"/>
          <p:cNvSpPr/>
          <p:nvPr/>
        </p:nvSpPr>
        <p:spPr>
          <a:xfrm>
            <a:off x="7020272" y="4638337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5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755576" y="126876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prstClr val="black"/>
                </a:solidFill>
              </a:rPr>
              <a:t>Los registros que deben ser remitidos al sitio electrónico de consolidación de datos son: </a:t>
            </a:r>
          </a:p>
          <a:p>
            <a:pPr algn="just"/>
            <a:endParaRPr lang="es-ES_tradnl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>
                <a:solidFill>
                  <a:prstClr val="black"/>
                </a:solidFill>
              </a:rPr>
              <a:t>Sujetos </a:t>
            </a:r>
            <a:r>
              <a:rPr lang="es-ES_tradnl" dirty="0">
                <a:solidFill>
                  <a:prstClr val="black"/>
                </a:solidFill>
              </a:rPr>
              <a:t>pasivos</a:t>
            </a:r>
            <a:r>
              <a:rPr lang="es-ES_tradnl" dirty="0" smtClean="0">
                <a:solidFill>
                  <a:prstClr val="black"/>
                </a:solidFill>
              </a:rPr>
              <a:t>. En </a:t>
            </a:r>
            <a:r>
              <a:rPr lang="es-ES_tradnl" dirty="0">
                <a:solidFill>
                  <a:prstClr val="black"/>
                </a:solidFill>
              </a:rPr>
              <a:t>este registro se incorporan los links de </a:t>
            </a:r>
            <a:r>
              <a:rPr lang="es-ES_tradnl" dirty="0" smtClean="0">
                <a:solidFill>
                  <a:prstClr val="black"/>
                </a:solidFill>
              </a:rPr>
              <a:t>transparencia activa para </a:t>
            </a:r>
            <a:r>
              <a:rPr lang="es-ES_tradnl" dirty="0">
                <a:solidFill>
                  <a:prstClr val="black"/>
                </a:solidFill>
              </a:rPr>
              <a:t>acceder a los registros (audiencias, viajes y donativos) de cada sujeto </a:t>
            </a:r>
            <a:r>
              <a:rPr lang="es-ES_tradnl" dirty="0" smtClean="0">
                <a:solidFill>
                  <a:prstClr val="black"/>
                </a:solidFill>
              </a:rPr>
              <a:t>pasivo.</a:t>
            </a:r>
          </a:p>
          <a:p>
            <a:pPr lvl="1" algn="just"/>
            <a:endParaRPr lang="es-ES_tradnl" dirty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_tradnl" dirty="0">
                <a:solidFill>
                  <a:prstClr val="black"/>
                </a:solidFill>
              </a:rPr>
              <a:t>Lobistas y </a:t>
            </a:r>
            <a:r>
              <a:rPr lang="es-ES_tradnl" dirty="0" smtClean="0">
                <a:solidFill>
                  <a:prstClr val="black"/>
                </a:solidFill>
              </a:rPr>
              <a:t>gestores de interés particular.</a:t>
            </a:r>
            <a:endParaRPr lang="es-ES_tradnl" dirty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endParaRPr lang="es-ES_tradnl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>
                <a:solidFill>
                  <a:prstClr val="black"/>
                </a:solidFill>
              </a:rPr>
              <a:t>Audiencias </a:t>
            </a:r>
            <a:r>
              <a:rPr lang="es-ES_tradnl" dirty="0">
                <a:solidFill>
                  <a:prstClr val="black"/>
                </a:solidFill>
              </a:rPr>
              <a:t>y reuniones.</a:t>
            </a:r>
          </a:p>
          <a:p>
            <a:pPr marL="742950" lvl="1" indent="-285750" algn="just">
              <a:buFont typeface="Arial"/>
              <a:buChar char="•"/>
            </a:pPr>
            <a:endParaRPr lang="es-ES_tradnl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_tradnl" dirty="0" smtClean="0">
                <a:solidFill>
                  <a:prstClr val="black"/>
                </a:solidFill>
              </a:rPr>
              <a:t>Viajes.</a:t>
            </a:r>
          </a:p>
          <a:p>
            <a:pPr lvl="1" algn="just"/>
            <a:endParaRPr lang="es-ES_tradnl" dirty="0">
              <a:solidFill>
                <a:prstClr val="black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s-ES_tradnl" dirty="0">
                <a:solidFill>
                  <a:prstClr val="black"/>
                </a:solidFill>
              </a:rPr>
              <a:t>Donativos oficiales y protocolares</a:t>
            </a:r>
            <a:r>
              <a:rPr lang="es-ES_tradnl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spc="-150" dirty="0" smtClean="0">
                <a:solidFill>
                  <a:srgbClr val="0070C0"/>
                </a:solidFill>
                <a:latin typeface="Minion Pro" pitchFamily="18" charset="0"/>
              </a:rPr>
              <a:t>Registros que se informan</a:t>
            </a:r>
            <a:endParaRPr lang="es-CL" sz="30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4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Modelo Objetivo de Operación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H="1">
            <a:off x="5940152" y="1196752"/>
            <a:ext cx="25865" cy="45498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419872" y="2394754"/>
            <a:ext cx="1944216" cy="158417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CL" b="1" kern="0" dirty="0" smtClean="0">
                <a:solidFill>
                  <a:sysClr val="windowText" lastClr="000000"/>
                </a:solidFill>
              </a:rPr>
              <a:t>Recepción y validación de registros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45676" y="4365104"/>
            <a:ext cx="1894076" cy="75326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No </a:t>
            </a:r>
            <a:r>
              <a:rPr lang="es-CL" sz="1400" dirty="0" err="1" smtClean="0">
                <a:solidFill>
                  <a:prstClr val="black"/>
                </a:solidFill>
              </a:rPr>
              <a:t>interopera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19811" y="2306156"/>
            <a:ext cx="1894076" cy="75326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Utiliza la “Plataforma Ley del Lobby”. 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5724128" y="2826802"/>
            <a:ext cx="592801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75856" y="4122946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Sitio web para envío de registros por parte de los Órganos o Servicios al cual pertenece el sujeto pasivo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966017" y="1137518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Sitio Web</a:t>
            </a:r>
          </a:p>
          <a:p>
            <a:pPr algn="ctr"/>
            <a:r>
              <a:rPr lang="es-CL" b="1" dirty="0" smtClean="0">
                <a:solidFill>
                  <a:prstClr val="black"/>
                </a:solidFill>
              </a:rPr>
              <a:t>Acceso Ciudadano</a:t>
            </a:r>
          </a:p>
          <a:p>
            <a:pPr algn="ctr"/>
            <a:r>
              <a:rPr lang="es-CL" b="1" dirty="0" smtClean="0">
                <a:solidFill>
                  <a:prstClr val="black"/>
                </a:solidFill>
                <a:hlinkClick r:id="rId4"/>
              </a:rPr>
              <a:t>http://www.infolobby.cl</a:t>
            </a:r>
            <a:r>
              <a:rPr lang="es-CL" b="1" dirty="0" smtClean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843808" y="113751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Sitio Web</a:t>
            </a:r>
          </a:p>
          <a:p>
            <a:pPr algn="ctr"/>
            <a:r>
              <a:rPr lang="es-CL" b="1" dirty="0" smtClean="0">
                <a:solidFill>
                  <a:prstClr val="black"/>
                </a:solidFill>
              </a:rPr>
              <a:t>Acceso Órgano</a:t>
            </a:r>
          </a:p>
          <a:p>
            <a:pPr algn="ctr"/>
            <a:r>
              <a:rPr lang="es-CL" b="1" dirty="0" smtClean="0">
                <a:solidFill>
                  <a:prstClr val="black"/>
                </a:solidFill>
                <a:hlinkClick r:id="rId5" action="ppaction://hlinkfile"/>
              </a:rPr>
              <a:t>https://escritorio.infolobby.cl 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388937" y="2366869"/>
            <a:ext cx="1944216" cy="158417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CL" b="1" kern="0" dirty="0" smtClean="0">
                <a:solidFill>
                  <a:sysClr val="windowText" lastClr="000000"/>
                </a:solidFill>
              </a:rPr>
              <a:t>Publicación de Registros y Nómina Trimestral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228184" y="409681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Sitio web para publicación de registros</a:t>
            </a:r>
            <a:endParaRPr lang="es-CL" dirty="0">
              <a:solidFill>
                <a:prstClr val="black"/>
              </a:solidFill>
            </a:endParaRPr>
          </a:p>
        </p:txBody>
      </p:sp>
      <p:cxnSp>
        <p:nvCxnSpPr>
          <p:cNvPr id="29" name="28 Conector recto"/>
          <p:cNvCxnSpPr/>
          <p:nvPr/>
        </p:nvCxnSpPr>
        <p:spPr>
          <a:xfrm flipH="1">
            <a:off x="2627784" y="1255405"/>
            <a:ext cx="25865" cy="45498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251520" y="112474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Órganos o Servicios al cual pertenece el sujeto pasivo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59832" y="2682786"/>
            <a:ext cx="648072" cy="281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API</a:t>
            </a:r>
            <a:endParaRPr lang="es-CL" dirty="0"/>
          </a:p>
        </p:txBody>
      </p:sp>
      <p:sp>
        <p:nvSpPr>
          <p:cNvPr id="30" name="29 Rectángulo"/>
          <p:cNvSpPr/>
          <p:nvPr/>
        </p:nvSpPr>
        <p:spPr>
          <a:xfrm>
            <a:off x="3059832" y="3409405"/>
            <a:ext cx="648072" cy="281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WEB</a:t>
            </a:r>
            <a:endParaRPr lang="es-CL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419811" y="3314268"/>
            <a:ext cx="1894076" cy="75326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Utiliza otros sistemas, e </a:t>
            </a:r>
            <a:r>
              <a:rPr lang="es-CL" sz="1400" dirty="0" err="1" smtClean="0">
                <a:solidFill>
                  <a:prstClr val="black"/>
                </a:solidFill>
              </a:rPr>
              <a:t>interopera</a:t>
            </a:r>
            <a:r>
              <a:rPr lang="es-CL" sz="1400" dirty="0" smtClean="0">
                <a:solidFill>
                  <a:prstClr val="black"/>
                </a:solidFill>
              </a:rPr>
              <a:t> con </a:t>
            </a:r>
            <a:r>
              <a:rPr lang="es-CL" sz="1400" dirty="0" err="1" smtClean="0">
                <a:solidFill>
                  <a:prstClr val="black"/>
                </a:solidFill>
              </a:rPr>
              <a:t>InfoLobby</a:t>
            </a:r>
            <a:endParaRPr lang="es-CL" sz="1400" dirty="0">
              <a:solidFill>
                <a:prstClr val="black"/>
              </a:solidFill>
            </a:endParaRPr>
          </a:p>
        </p:txBody>
      </p:sp>
      <p:cxnSp>
        <p:nvCxnSpPr>
          <p:cNvPr id="5" name="4 Conector recto de flecha"/>
          <p:cNvCxnSpPr>
            <a:stCxn id="18" idx="3"/>
            <a:endCxn id="3" idx="1"/>
          </p:cNvCxnSpPr>
          <p:nvPr/>
        </p:nvCxnSpPr>
        <p:spPr>
          <a:xfrm>
            <a:off x="2313887" y="2682786"/>
            <a:ext cx="745945" cy="1407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31" idx="3"/>
            <a:endCxn id="3" idx="1"/>
          </p:cNvCxnSpPr>
          <p:nvPr/>
        </p:nvCxnSpPr>
        <p:spPr>
          <a:xfrm flipV="1">
            <a:off x="2313887" y="2823533"/>
            <a:ext cx="745945" cy="8673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6" idx="3"/>
            <a:endCxn id="30" idx="1"/>
          </p:cNvCxnSpPr>
          <p:nvPr/>
        </p:nvCxnSpPr>
        <p:spPr>
          <a:xfrm flipV="1">
            <a:off x="2339752" y="3550152"/>
            <a:ext cx="720080" cy="1191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2771800" y="908720"/>
            <a:ext cx="5984273" cy="5400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8310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solidFill>
                  <a:srgbClr val="0070C0"/>
                </a:solidFill>
                <a:latin typeface="Minion Pro" pitchFamily="18" charset="0"/>
              </a:rPr>
              <a:t>Bases de Datos</a:t>
            </a:r>
            <a:endParaRPr lang="es-CL" sz="28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sp>
        <p:nvSpPr>
          <p:cNvPr id="8" name="Cilindro 7"/>
          <p:cNvSpPr/>
          <p:nvPr/>
        </p:nvSpPr>
        <p:spPr>
          <a:xfrm>
            <a:off x="2756074" y="2569265"/>
            <a:ext cx="1383878" cy="194421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Base de envío de Información</a:t>
            </a:r>
            <a:endParaRPr lang="es-CL" dirty="0"/>
          </a:p>
        </p:txBody>
      </p:sp>
      <p:sp>
        <p:nvSpPr>
          <p:cNvPr id="25" name="Cilindro 24"/>
          <p:cNvSpPr/>
          <p:nvPr/>
        </p:nvSpPr>
        <p:spPr>
          <a:xfrm>
            <a:off x="4658876" y="2564904"/>
            <a:ext cx="1317279" cy="19485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Base de publicación</a:t>
            </a:r>
            <a:endParaRPr lang="es-CL" dirty="0"/>
          </a:p>
        </p:txBody>
      </p:sp>
      <p:sp>
        <p:nvSpPr>
          <p:cNvPr id="28" name="7 Flecha derecha"/>
          <p:cNvSpPr/>
          <p:nvPr/>
        </p:nvSpPr>
        <p:spPr>
          <a:xfrm>
            <a:off x="4232238" y="3108454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8" name="17 Rectángulo redondeado"/>
          <p:cNvSpPr/>
          <p:nvPr/>
        </p:nvSpPr>
        <p:spPr>
          <a:xfrm>
            <a:off x="307802" y="1268760"/>
            <a:ext cx="1712822" cy="57606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Plataforma Ley del Lobby (Gobierno). 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0" name="17 Rectángulo redondeado"/>
          <p:cNvSpPr/>
          <p:nvPr/>
        </p:nvSpPr>
        <p:spPr>
          <a:xfrm>
            <a:off x="699844" y="2035984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Ministerio Público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1" name="17 Rectángulo redondeado"/>
          <p:cNvSpPr/>
          <p:nvPr/>
        </p:nvSpPr>
        <p:spPr>
          <a:xfrm>
            <a:off x="699844" y="2780928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Senado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2" name="17 Rectángulo redondeado"/>
          <p:cNvSpPr/>
          <p:nvPr/>
        </p:nvSpPr>
        <p:spPr>
          <a:xfrm>
            <a:off x="699844" y="3501008"/>
            <a:ext cx="1315544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Cámara de Diputados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3" name="17 Rectángulo redondeado"/>
          <p:cNvSpPr/>
          <p:nvPr/>
        </p:nvSpPr>
        <p:spPr>
          <a:xfrm>
            <a:off x="339804" y="4201540"/>
            <a:ext cx="1697048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Contraloría General de la República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4" name="17 Rectángulo redondeado"/>
          <p:cNvSpPr/>
          <p:nvPr/>
        </p:nvSpPr>
        <p:spPr>
          <a:xfrm>
            <a:off x="699844" y="4879953"/>
            <a:ext cx="1352782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Banco Central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5" name="7 Flecha derecha"/>
          <p:cNvSpPr/>
          <p:nvPr/>
        </p:nvSpPr>
        <p:spPr>
          <a:xfrm>
            <a:off x="2252018" y="3124710"/>
            <a:ext cx="339762" cy="8289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6" name="17 Rectángulo redondeado"/>
          <p:cNvSpPr/>
          <p:nvPr/>
        </p:nvSpPr>
        <p:spPr>
          <a:xfrm>
            <a:off x="699844" y="5581452"/>
            <a:ext cx="1352782" cy="51184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r"/>
            <a:r>
              <a:rPr lang="es-CL" sz="1400" dirty="0" smtClean="0">
                <a:solidFill>
                  <a:prstClr val="black"/>
                </a:solidFill>
              </a:rPr>
              <a:t>Carabineros de Chile</a:t>
            </a:r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805" y="772322"/>
            <a:ext cx="2921676" cy="1576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8" name="32 Conector recto de flecha"/>
          <p:cNvCxnSpPr>
            <a:stCxn id="25" idx="4"/>
          </p:cNvCxnSpPr>
          <p:nvPr/>
        </p:nvCxnSpPr>
        <p:spPr>
          <a:xfrm flipV="1">
            <a:off x="5976155" y="2348692"/>
            <a:ext cx="719222" cy="11905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118 CuadroTexto"/>
          <p:cNvSpPr txBox="1"/>
          <p:nvPr/>
        </p:nvSpPr>
        <p:spPr>
          <a:xfrm>
            <a:off x="7164288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Datos Abiertos Enlazados</a:t>
            </a:r>
          </a:p>
        </p:txBody>
      </p:sp>
      <p:pic>
        <p:nvPicPr>
          <p:cNvPr id="1030" name="Picture 6" descr="W3C-SW Horizont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60" y="3405332"/>
            <a:ext cx="1215405" cy="24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 Button - RDF - 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60" y="3753795"/>
            <a:ext cx="1140612" cy="2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W Button - SPARQL -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59" y="4051245"/>
            <a:ext cx="1140613" cy="2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32 Conector recto de flecha"/>
          <p:cNvCxnSpPr>
            <a:stCxn id="25" idx="4"/>
          </p:cNvCxnSpPr>
          <p:nvPr/>
        </p:nvCxnSpPr>
        <p:spPr>
          <a:xfrm>
            <a:off x="5976155" y="3539193"/>
            <a:ext cx="1133211" cy="1894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118 CuadroTexto"/>
          <p:cNvSpPr txBox="1"/>
          <p:nvPr/>
        </p:nvSpPr>
        <p:spPr>
          <a:xfrm>
            <a:off x="7109366" y="495394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Datos Abiertos</a:t>
            </a:r>
          </a:p>
          <a:p>
            <a:r>
              <a:rPr lang="es-CL" dirty="0" smtClean="0">
                <a:solidFill>
                  <a:prstClr val="black"/>
                </a:solidFill>
              </a:rPr>
              <a:t>(</a:t>
            </a:r>
            <a:r>
              <a:rPr lang="es-CL" dirty="0" err="1" smtClean="0">
                <a:solidFill>
                  <a:prstClr val="black"/>
                </a:solidFill>
              </a:rPr>
              <a:t>DataSet</a:t>
            </a:r>
            <a:r>
              <a:rPr lang="es-CL" dirty="0" smtClean="0">
                <a:solidFill>
                  <a:prstClr val="black"/>
                </a:solidFill>
              </a:rPr>
              <a:t>)</a:t>
            </a:r>
          </a:p>
          <a:p>
            <a:r>
              <a:rPr lang="es-CL" dirty="0" smtClean="0">
                <a:solidFill>
                  <a:prstClr val="black"/>
                </a:solidFill>
              </a:rPr>
              <a:t>XML, CSV</a:t>
            </a:r>
          </a:p>
        </p:txBody>
      </p:sp>
      <p:cxnSp>
        <p:nvCxnSpPr>
          <p:cNvPr id="65" name="32 Conector recto de flecha"/>
          <p:cNvCxnSpPr>
            <a:stCxn id="25" idx="4"/>
            <a:endCxn id="64" idx="1"/>
          </p:cNvCxnSpPr>
          <p:nvPr/>
        </p:nvCxnSpPr>
        <p:spPr>
          <a:xfrm>
            <a:off x="5976155" y="3539193"/>
            <a:ext cx="1133211" cy="18764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eb Ontology Language (OWL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59" y="4339277"/>
            <a:ext cx="1126213" cy="21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0793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17890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b="1" dirty="0" smtClean="0">
                <a:solidFill>
                  <a:prstClr val="black"/>
                </a:solidFill>
              </a:rPr>
              <a:t>Buscador simple.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95299"/>
            <a:ext cx="8208912" cy="43359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4142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17890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2. Buscador avanzado.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0346"/>
            <a:ext cx="7344816" cy="49955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882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17890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3.- Datos </a:t>
            </a:r>
            <a:r>
              <a:rPr lang="es-CL" b="1" dirty="0">
                <a:solidFill>
                  <a:prstClr val="black"/>
                </a:solidFill>
              </a:rPr>
              <a:t>a</a:t>
            </a:r>
            <a:r>
              <a:rPr lang="es-CL" b="1" dirty="0" smtClean="0">
                <a:solidFill>
                  <a:prstClr val="black"/>
                </a:solidFill>
              </a:rPr>
              <a:t>biertos (</a:t>
            </a:r>
            <a:r>
              <a:rPr lang="es-CL" b="1" dirty="0" err="1" smtClean="0">
                <a:solidFill>
                  <a:prstClr val="black"/>
                </a:solidFill>
              </a:rPr>
              <a:t>Dataset</a:t>
            </a:r>
            <a:r>
              <a:rPr lang="es-CL" b="1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387222"/>
            <a:ext cx="7632848" cy="5335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1105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65392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2015 		                               www.consejotransparencia.cl</a:t>
            </a:r>
          </a:p>
          <a:p>
            <a:endParaRPr lang="es-CL" sz="800" dirty="0" smtClean="0">
              <a:solidFill>
                <a:prstClr val="black"/>
              </a:solidFill>
            </a:endParaRPr>
          </a:p>
          <a:p>
            <a:endParaRPr lang="es-CL" sz="800" dirty="0">
              <a:solidFill>
                <a:prstClr val="black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98377" y="1017890"/>
            <a:ext cx="63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prstClr val="black"/>
                </a:solidFill>
              </a:rPr>
              <a:t>4</a:t>
            </a:r>
            <a:r>
              <a:rPr lang="es-CL" b="1" dirty="0" smtClean="0">
                <a:solidFill>
                  <a:prstClr val="black"/>
                </a:solidFill>
              </a:rPr>
              <a:t>.- Datos </a:t>
            </a:r>
            <a:r>
              <a:rPr lang="es-CL" b="1" dirty="0">
                <a:solidFill>
                  <a:prstClr val="black"/>
                </a:solidFill>
              </a:rPr>
              <a:t>a</a:t>
            </a:r>
            <a:r>
              <a:rPr lang="es-CL" b="1" dirty="0" smtClean="0">
                <a:solidFill>
                  <a:prstClr val="black"/>
                </a:solidFill>
              </a:rPr>
              <a:t>biertos enlazados.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24148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 smtClean="0">
                <a:solidFill>
                  <a:srgbClr val="0070C0"/>
                </a:solidFill>
                <a:latin typeface="Minion Pro" pitchFamily="18" charset="0"/>
              </a:rPr>
              <a:t>Extracción de datos</a:t>
            </a:r>
            <a:endParaRPr lang="es-CL" sz="3200" b="1" spc="-150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84784"/>
            <a:ext cx="8144106" cy="4392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5322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1">
              <a:schemeClr val="accent6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5536" y="515719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 smtClean="0">
                <a:solidFill>
                  <a:prstClr val="white"/>
                </a:solidFill>
                <a:latin typeface="Century Gothic" pitchFamily="34" charset="0"/>
              </a:rPr>
              <a:t>Demostración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309307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24736" cy="63408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l"/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/>
              <a:t/>
            </a:r>
            <a:br>
              <a:rPr lang="x-none" sz="3600"/>
            </a:br>
            <a:r>
              <a:rPr lang="x-none" sz="3600" smtClean="0"/>
              <a:t> </a:t>
            </a:r>
            <a:r>
              <a:rPr lang="x-none" sz="3600" b="1" smtClean="0">
                <a:solidFill>
                  <a:srgbClr val="17375E"/>
                </a:solidFill>
              </a:rPr>
              <a:t>Situaciones más graves</a:t>
            </a:r>
            <a:r>
              <a:rPr lang="x-none" sz="3600" b="1" dirty="0" smtClean="0">
                <a:solidFill>
                  <a:srgbClr val="17375E"/>
                </a:solidFill>
              </a:rPr>
              <a:t/>
            </a:r>
            <a:br>
              <a:rPr lang="x-none" sz="3600" b="1" dirty="0" smtClean="0">
                <a:solidFill>
                  <a:srgbClr val="17375E"/>
                </a:solidFill>
              </a:rPr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>                  </a:t>
            </a:r>
            <a:r>
              <a:rPr lang="x-none" sz="3600" dirty="0" smtClean="0">
                <a:solidFill>
                  <a:srgbClr val="17375E"/>
                </a:solidFill>
              </a:rPr>
              <a:t>Trafico de influencias</a:t>
            </a:r>
            <a:endParaRPr lang="es-ES" sz="3600" dirty="0">
              <a:solidFill>
                <a:srgbClr val="17375E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7581246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1835696" y="1412776"/>
            <a:ext cx="5616624" cy="7920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Tráfico de Influencias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41620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8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1068763"/>
              </p:ext>
            </p:extLst>
          </p:nvPr>
        </p:nvGraphicFramePr>
        <p:xfrm>
          <a:off x="357158" y="1340768"/>
          <a:ext cx="8229600" cy="50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983301" y="356041"/>
            <a:ext cx="5244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dirty="0" smtClean="0"/>
              <a:t>  </a:t>
            </a:r>
            <a:r>
              <a:rPr lang="x-none" sz="4000" dirty="0" smtClean="0">
                <a:solidFill>
                  <a:srgbClr val="17375E"/>
                </a:solidFill>
              </a:rPr>
              <a:t>    </a:t>
            </a:r>
            <a:r>
              <a:rPr lang="x-none" sz="4000" b="1" dirty="0" smtClean="0">
                <a:solidFill>
                  <a:srgbClr val="17375E"/>
                </a:solidFill>
              </a:rPr>
              <a:t>Lobby </a:t>
            </a:r>
            <a:r>
              <a:rPr lang="x-none" sz="4000" b="1" dirty="0">
                <a:solidFill>
                  <a:srgbClr val="17375E"/>
                </a:solidFill>
              </a:rPr>
              <a:t>y Corrupción</a:t>
            </a:r>
            <a:endParaRPr lang="es-CL" sz="4000" b="1" dirty="0">
              <a:solidFill>
                <a:srgbClr val="17375E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3064855"/>
              </p:ext>
            </p:extLst>
          </p:nvPr>
        </p:nvGraphicFramePr>
        <p:xfrm>
          <a:off x="457200" y="1772817"/>
          <a:ext cx="8229600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="" xmlns:p14="http://schemas.microsoft.com/office/powerpoint/2010/main" val="3782436859"/>
              </p:ext>
            </p:extLst>
          </p:nvPr>
        </p:nvGraphicFramePr>
        <p:xfrm>
          <a:off x="683568" y="3717032"/>
          <a:ext cx="79208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3 Flecha abajo"/>
          <p:cNvSpPr/>
          <p:nvPr/>
        </p:nvSpPr>
        <p:spPr>
          <a:xfrm>
            <a:off x="3779912" y="3068960"/>
            <a:ext cx="14401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4073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8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8473247"/>
              </p:ext>
            </p:extLst>
          </p:nvPr>
        </p:nvGraphicFramePr>
        <p:xfrm>
          <a:off x="357158" y="1700808"/>
          <a:ext cx="8229600" cy="472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2051720" y="332656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smtClean="0"/>
              <a:t> </a:t>
            </a:r>
            <a:r>
              <a:rPr lang="es-CL" sz="4000" dirty="0" smtClean="0"/>
              <a:t>¿</a:t>
            </a:r>
            <a:r>
              <a:rPr lang="x-none" sz="3600" b="1" smtClean="0">
                <a:solidFill>
                  <a:srgbClr val="17375E"/>
                </a:solidFill>
              </a:rPr>
              <a:t>Como </a:t>
            </a:r>
            <a:r>
              <a:rPr lang="x-none" sz="3600" b="1" dirty="0" smtClean="0">
                <a:solidFill>
                  <a:srgbClr val="17375E"/>
                </a:solidFill>
              </a:rPr>
              <a:t>se regula el   Lobby a nivel comparado?</a:t>
            </a:r>
            <a:endParaRPr lang="es-CL" sz="3600" b="1" dirty="0">
              <a:solidFill>
                <a:srgbClr val="17375E"/>
              </a:solidFill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1574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3491880" y="4221088"/>
          <a:ext cx="1835333" cy="1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="" xmlns:p14="http://schemas.microsoft.com/office/powerpoint/2010/main" val="187773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9486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259632" y="26064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 smtClean="0"/>
              <a:t>  </a:t>
            </a:r>
            <a:r>
              <a:rPr lang="x-none" sz="3600" b="1" dirty="0" smtClean="0">
                <a:solidFill>
                  <a:srgbClr val="17375E"/>
                </a:solidFill>
              </a:rPr>
              <a:t>  Sistema </a:t>
            </a:r>
            <a:r>
              <a:rPr lang="x-none" sz="3600" b="1" smtClean="0">
                <a:solidFill>
                  <a:srgbClr val="17375E"/>
                </a:solidFill>
              </a:rPr>
              <a:t>norteamericano </a:t>
            </a:r>
            <a:endParaRPr lang="es-ES" sz="3600" b="1" dirty="0" smtClean="0">
              <a:solidFill>
                <a:srgbClr val="17375E"/>
              </a:solidFill>
            </a:endParaRPr>
          </a:p>
          <a:p>
            <a:r>
              <a:rPr lang="x-none" sz="3600" b="1" smtClean="0">
                <a:solidFill>
                  <a:srgbClr val="17375E"/>
                </a:solidFill>
              </a:rPr>
              <a:t>(</a:t>
            </a:r>
            <a:r>
              <a:rPr lang="x-none" sz="3600" b="1" dirty="0" smtClean="0">
                <a:solidFill>
                  <a:srgbClr val="17375E"/>
                </a:solidFill>
              </a:rPr>
              <a:t>o de regulación exhaustiva)</a:t>
            </a:r>
            <a:endParaRPr lang="es-CL" sz="3600" b="1" dirty="0">
              <a:solidFill>
                <a:srgbClr val="17375E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56567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1296144"/>
          </a:xfrm>
        </p:spPr>
        <p:txBody>
          <a:bodyPr>
            <a:noAutofit/>
          </a:bodyPr>
          <a:lstStyle/>
          <a:p>
            <a:pPr algn="l"/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Sistema 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Brit</a:t>
            </a:r>
            <a:r>
              <a:rPr lang="es-ES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á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nico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(o </a:t>
            </a:r>
            <a:r>
              <a:rPr lang="x-none" sz="2800" b="1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</a:t>
            </a:r>
            <a:r>
              <a:rPr lang="x-none" sz="2800" b="1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utorregulación)</a:t>
            </a: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/>
            </a:r>
            <a:b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</a:br>
            <a:r>
              <a:rPr lang="es-CL" sz="28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- Sin registro previo-</a:t>
            </a:r>
            <a:endParaRPr lang="es-ES" sz="2800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899592" y="1412776"/>
          <a:ext cx="70804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81094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282" y="650083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</a:p>
          <a:p>
            <a:endParaRPr lang="es-CL" sz="800" dirty="0" smtClean="0"/>
          </a:p>
          <a:p>
            <a:endParaRPr lang="es-CL" sz="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52728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x-none" smtClean="0"/>
              <a:t/>
            </a:r>
            <a:br>
              <a:rPr lang="x-none" smtClean="0"/>
            </a:br>
            <a:r>
              <a:rPr lang="es-ES" sz="4000" dirty="0"/>
              <a:t>¿</a:t>
            </a:r>
            <a:r>
              <a:rPr lang="es-CL" sz="4000" b="1" dirty="0" smtClean="0">
                <a:solidFill>
                  <a:srgbClr val="17375E"/>
                </a:solidFill>
              </a:rPr>
              <a:t>Q</a:t>
            </a:r>
            <a:r>
              <a:rPr lang="x-none" sz="4000" b="1" smtClean="0">
                <a:solidFill>
                  <a:srgbClr val="17375E"/>
                </a:solidFill>
              </a:rPr>
              <a:t>u</a:t>
            </a:r>
            <a:r>
              <a:rPr lang="es-ES_tradnl" sz="4000" b="1" dirty="0" smtClean="0">
                <a:solidFill>
                  <a:srgbClr val="17375E"/>
                </a:solidFill>
              </a:rPr>
              <a:t>é</a:t>
            </a:r>
            <a:r>
              <a:rPr lang="x-none" sz="4000" b="1" smtClean="0">
                <a:solidFill>
                  <a:srgbClr val="17375E"/>
                </a:solidFill>
              </a:rPr>
              <a:t> </a:t>
            </a:r>
            <a:r>
              <a:rPr lang="x-none" sz="4000" b="1" dirty="0" smtClean="0">
                <a:solidFill>
                  <a:srgbClr val="17375E"/>
                </a:solidFill>
              </a:rPr>
              <a:t>busca</a:t>
            </a:r>
            <a:r>
              <a:rPr lang="es-ES_tradnl" sz="4000" b="1" dirty="0" smtClean="0">
                <a:solidFill>
                  <a:srgbClr val="17375E"/>
                </a:solidFill>
              </a:rPr>
              <a:t> la regulación</a:t>
            </a:r>
            <a:r>
              <a:rPr lang="x-none" sz="4000" b="1" dirty="0" smtClean="0">
                <a:solidFill>
                  <a:srgbClr val="17375E"/>
                </a:solidFill>
              </a:rPr>
              <a:t> independiente del </a:t>
            </a:r>
            <a:r>
              <a:rPr lang="es-ES_tradnl" sz="4000" b="1" dirty="0" smtClean="0">
                <a:solidFill>
                  <a:srgbClr val="17375E"/>
                </a:solidFill>
              </a:rPr>
              <a:t>modelo adoptado</a:t>
            </a:r>
            <a:r>
              <a:rPr lang="x-none" sz="4000" b="1" dirty="0" smtClean="0">
                <a:solidFill>
                  <a:srgbClr val="17375E"/>
                </a:solidFill>
              </a:rPr>
              <a:t>?</a:t>
            </a:r>
            <a:endParaRPr lang="es-ES" sz="4000" b="1" dirty="0">
              <a:solidFill>
                <a:srgbClr val="17375E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069486"/>
              </p:ext>
            </p:extLst>
          </p:nvPr>
        </p:nvGraphicFramePr>
        <p:xfrm>
          <a:off x="564341" y="1700808"/>
          <a:ext cx="818412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983301" y="356041"/>
            <a:ext cx="524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736374999"/>
              </p:ext>
            </p:extLst>
          </p:nvPr>
        </p:nvGraphicFramePr>
        <p:xfrm>
          <a:off x="983301" y="4005064"/>
          <a:ext cx="7045083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5 Flecha abajo"/>
          <p:cNvSpPr/>
          <p:nvPr/>
        </p:nvSpPr>
        <p:spPr>
          <a:xfrm>
            <a:off x="3923928" y="3284984"/>
            <a:ext cx="1152128" cy="648072"/>
          </a:xfrm>
          <a:prstGeom prst="downArrow">
            <a:avLst>
              <a:gd name="adj1" fmla="val 50000"/>
              <a:gd name="adj2" fmla="val 52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4769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xcpy4.k0S2x_N7_akd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Llaj8Lj0aTgiEcV1HEbQ"/>
</p:tagLst>
</file>

<file path=ppt/theme/theme1.xml><?xml version="1.0" encoding="utf-8"?>
<a:theme xmlns:a="http://schemas.openxmlformats.org/drawingml/2006/main" name="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tor xmlns="69384813-26b5-4f7f-9051-66798ef5a7ae">Diapositiva</A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031DDD6118064B98263A60566A4507" ma:contentTypeVersion="3" ma:contentTypeDescription="Crear nuevo documento." ma:contentTypeScope="" ma:versionID="467a2f96c504e6cb7fe6bf085138f40d">
  <xsd:schema xmlns:xsd="http://www.w3.org/2001/XMLSchema" xmlns:p="http://schemas.microsoft.com/office/2006/metadata/properties" xmlns:ns2="69384813-26b5-4f7f-9051-66798ef5a7ae" targetNamespace="http://schemas.microsoft.com/office/2006/metadata/properties" ma:root="true" ma:fieldsID="6645d7252a20e726ddeed4d1d733a5a4" ns2:_="">
    <xsd:import namespace="69384813-26b5-4f7f-9051-66798ef5a7ae"/>
    <xsd:element name="properties">
      <xsd:complexType>
        <xsd:sequence>
          <xsd:element name="documentManagement">
            <xsd:complexType>
              <xsd:all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9384813-26b5-4f7f-9051-66798ef5a7ae" elementFormDefault="qualified">
    <xsd:import namespace="http://schemas.microsoft.com/office/2006/documentManagement/types"/>
    <xsd:element name="Autor" ma:index="8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CB31465-329C-4023-9EED-972637202E9E}">
  <ds:schemaRefs>
    <ds:schemaRef ds:uri="http://schemas.microsoft.com/office/2006/metadata/properties"/>
    <ds:schemaRef ds:uri="69384813-26b5-4f7f-9051-66798ef5a7ae"/>
  </ds:schemaRefs>
</ds:datastoreItem>
</file>

<file path=customXml/itemProps2.xml><?xml version="1.0" encoding="utf-8"?>
<ds:datastoreItem xmlns:ds="http://schemas.openxmlformats.org/officeDocument/2006/customXml" ds:itemID="{5E685800-0A52-405A-9066-E6C31965F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30E1C-04CB-46E0-B5FA-688867E65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84813-26b5-4f7f-9051-66798ef5a7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2636</Words>
  <Application>Microsoft Office PowerPoint</Application>
  <PresentationFormat>Presentación en pantalla (4:3)</PresentationFormat>
  <Paragraphs>301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think-cell Slide</vt:lpstr>
      <vt:lpstr>Diapositiva 1</vt:lpstr>
      <vt:lpstr>Tabla de Contenidos</vt:lpstr>
      <vt:lpstr>    ¿Qué hay detrás del Lobby, que justifique su regulación?                    </vt:lpstr>
      <vt:lpstr>   Situaciones más graves                    Trafico de influencias</vt:lpstr>
      <vt:lpstr> </vt:lpstr>
      <vt:lpstr> </vt:lpstr>
      <vt:lpstr> </vt:lpstr>
      <vt:lpstr>Sistema Británico (o de Autorregulación)  - Sin registro previo-</vt:lpstr>
      <vt:lpstr> ¿Qué busca la regulación independiente del modelo adoptado?</vt:lpstr>
      <vt:lpstr> EL LOBBY EN CHILE: ANTECEDENTES DE LA LEY N° 20.730.</vt:lpstr>
      <vt:lpstr>Diapositiva 11</vt:lpstr>
      <vt:lpstr>Diapositiva 12</vt:lpstr>
      <vt:lpstr>PRINCIPALES DEFINICIONES</vt:lpstr>
      <vt:lpstr>Diapositiva 14</vt:lpstr>
      <vt:lpstr>Principales definiciones  SUJETOS PASIVOS</vt:lpstr>
      <vt:lpstr>Diapositiva 16</vt:lpstr>
      <vt:lpstr>OBJETO DEL LOBBY </vt:lpstr>
      <vt:lpstr>OBJETO DEL LOBBY </vt:lpstr>
      <vt:lpstr>EXCLUSIONES DEL OBJETO DEL LOBBY </vt:lpstr>
      <vt:lpstr>REGISTROS DE AGENDA PÚBLICA</vt:lpstr>
      <vt:lpstr>REGISTROS DE AGENDA PÚBLICA</vt:lpstr>
      <vt:lpstr>REGISTROS DE AGENDA PÚBLICA</vt:lpstr>
      <vt:lpstr>REGISTRO PÚBLICO DE LOBBISTAS Y DE GESTORES DE INTERESES PARTICULARES</vt:lpstr>
      <vt:lpstr>OBLIGACIONES DE TA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</dc:title>
  <dc:creator>kkliwadenko</dc:creator>
  <cp:lastModifiedBy>pgarcia</cp:lastModifiedBy>
  <cp:revision>472</cp:revision>
  <dcterms:created xsi:type="dcterms:W3CDTF">2012-06-18T17:51:53Z</dcterms:created>
  <dcterms:modified xsi:type="dcterms:W3CDTF">2015-03-27T12:41:00Z</dcterms:modified>
  <cp:contentType>Documento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0x01010003031DDD6118064B98263A60566A4507</vt:lpwstr>
  </property>
</Properties>
</file>